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7"/>
  </p:notesMasterIdLst>
  <p:sldIdLst>
    <p:sldId id="266" r:id="rId5"/>
    <p:sldId id="267" r:id="rId6"/>
    <p:sldId id="268" r:id="rId7"/>
    <p:sldId id="257" r:id="rId8"/>
    <p:sldId id="258" r:id="rId9"/>
    <p:sldId id="259" r:id="rId10"/>
    <p:sldId id="260" r:id="rId11"/>
    <p:sldId id="261" r:id="rId12"/>
    <p:sldId id="262" r:id="rId13"/>
    <p:sldId id="263" r:id="rId14"/>
    <p:sldId id="264"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3265A02-1EA7-92CF-3356-BCA98CF396C6}" name="Maggie McLinden" initials="MM" userId="S::maggie.mclinden@somerset.gov.uk::a1af9746-7c44-4a80-ace4-84acbafc743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BCD29E-232F-4D80-B3CE-DD96C0DCC57A}" v="1" dt="2024-03-07T15:16:55.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snapToObjects="1">
      <p:cViewPr varScale="1">
        <p:scale>
          <a:sx n="74" d="100"/>
          <a:sy n="74" d="100"/>
        </p:scale>
        <p:origin x="68" y="35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openxmlformats.org/officeDocument/2006/relationships/customXml" Target="../customXml/item4.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Howe" userId="dea72152-b2be-456d-ac21-772f1423da8c" providerId="ADAL" clId="{FFBCD29E-232F-4D80-B3CE-DD96C0DCC57A}"/>
    <pc:docChg chg="addSld modSld">
      <pc:chgData name="Katie Howe" userId="dea72152-b2be-456d-ac21-772f1423da8c" providerId="ADAL" clId="{FFBCD29E-232F-4D80-B3CE-DD96C0DCC57A}" dt="2024-03-07T15:17:17.116" v="1"/>
      <pc:docMkLst>
        <pc:docMk/>
      </pc:docMkLst>
      <pc:sldChg chg="add">
        <pc:chgData name="Katie Howe" userId="dea72152-b2be-456d-ac21-772f1423da8c" providerId="ADAL" clId="{FFBCD29E-232F-4D80-B3CE-DD96C0DCC57A}" dt="2024-03-07T15:16:55.614" v="0"/>
        <pc:sldMkLst>
          <pc:docMk/>
          <pc:sldMk cId="1121445825" sldId="266"/>
        </pc:sldMkLst>
      </pc:sldChg>
      <pc:sldChg chg="add">
        <pc:chgData name="Katie Howe" userId="dea72152-b2be-456d-ac21-772f1423da8c" providerId="ADAL" clId="{FFBCD29E-232F-4D80-B3CE-DD96C0DCC57A}" dt="2024-03-07T15:16:55.614" v="0"/>
        <pc:sldMkLst>
          <pc:docMk/>
          <pc:sldMk cId="2801061406" sldId="267"/>
        </pc:sldMkLst>
      </pc:sldChg>
      <pc:sldChg chg="add delCm">
        <pc:chgData name="Katie Howe" userId="dea72152-b2be-456d-ac21-772f1423da8c" providerId="ADAL" clId="{FFBCD29E-232F-4D80-B3CE-DD96C0DCC57A}" dt="2024-03-07T15:17:17.116" v="1"/>
        <pc:sldMkLst>
          <pc:docMk/>
          <pc:sldMk cId="62473930" sldId="268"/>
        </pc:sldMkLst>
        <pc:extLst>
          <p:ext xmlns:p="http://schemas.openxmlformats.org/presentationml/2006/main" uri="{D6D511B9-2390-475A-947B-AFAB55BFBCF1}">
            <pc226:cmChg xmlns:pc226="http://schemas.microsoft.com/office/powerpoint/2022/06/main/command" chg="del">
              <pc226:chgData name="Katie Howe" userId="dea72152-b2be-456d-ac21-772f1423da8c" providerId="ADAL" clId="{FFBCD29E-232F-4D80-B3CE-DD96C0DCC57A}" dt="2024-03-07T15:17:17.116" v="1"/>
              <pc2:cmMkLst xmlns:pc2="http://schemas.microsoft.com/office/powerpoint/2019/9/main/command">
                <pc:docMk/>
                <pc:sldMk cId="62473930" sldId="268"/>
                <pc2:cmMk id="{57F3A644-C03A-43B1-AF9E-170EE448273D}"/>
              </pc2:cmMkLst>
            </pc226:cmChg>
          </p:ext>
        </pc:extLst>
      </pc:sldChg>
    </pc:docChg>
  </pc:docChgLst>
  <pc:docChgLst>
    <pc:chgData name="Katie Howe" userId="dea72152-b2be-456d-ac21-772f1423da8c" providerId="ADAL" clId="{F333EC2D-C727-4FEB-90CD-899716A78D99}"/>
    <pc:docChg chg="custSel delSld">
      <pc:chgData name="Katie Howe" userId="dea72152-b2be-456d-ac21-772f1423da8c" providerId="ADAL" clId="{F333EC2D-C727-4FEB-90CD-899716A78D99}" dt="2023-12-14T09:30:28.878" v="0" actId="2696"/>
      <pc:docMkLst>
        <pc:docMk/>
      </pc:docMkLst>
      <pc:sldChg chg="del">
        <pc:chgData name="Katie Howe" userId="dea72152-b2be-456d-ac21-772f1423da8c" providerId="ADAL" clId="{F333EC2D-C727-4FEB-90CD-899716A78D99}" dt="2023-12-14T09:30:28.878" v="0" actId="2696"/>
        <pc:sldMkLst>
          <pc:docMk/>
          <pc:sldMk cId="7630729" sldId="25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E5CD88-7BEF-4D07-A7D3-5240D2722DE9}" type="datetimeFigureOut">
              <a:rPr lang="en-GB" smtClean="0"/>
              <a:t>07/03/2024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936B15-1814-4938-8825-7B7908029E55}" type="slidenum">
              <a:rPr lang="en-GB" smtClean="0"/>
              <a:t>‹#›</a:t>
            </a:fld>
            <a:endParaRPr lang="en-GB"/>
          </a:p>
        </p:txBody>
      </p:sp>
    </p:spTree>
    <p:extLst>
      <p:ext uri="{BB962C8B-B14F-4D97-AF65-F5344CB8AC3E}">
        <p14:creationId xmlns:p14="http://schemas.microsoft.com/office/powerpoint/2010/main" val="1354291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textbox</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Responses</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actionButton</a:t>
            </a:r>
            <a:endParaRPr dirty="0"/>
          </a:p>
          <a:p>
            <a:r>
              <a:rPr b="0" dirty="0"/>
              <a:t>No alt text provided</a:t>
            </a:r>
            <a:endParaRPr dirty="0"/>
          </a:p>
          <a:p>
            <a:endParaRPr dirty="0"/>
          </a:p>
          <a:p>
            <a:r>
              <a:rPr b="1" dirty="0"/>
              <a:t>Text box 2023</a:t>
            </a:r>
            <a:endParaRPr dirty="0"/>
          </a:p>
          <a:p>
            <a:r>
              <a:rPr b="0" dirty="0"/>
              <a:t>No alt text provided</a:t>
            </a:r>
            <a:endParaRPr dirty="0"/>
          </a:p>
          <a:p>
            <a:endParaRPr dirty="0"/>
          </a:p>
          <a:p>
            <a:r>
              <a:rPr b="1" dirty="0"/>
              <a:t>pivotTable</a:t>
            </a:r>
            <a:endParaRPr dirty="0"/>
          </a:p>
          <a:p>
            <a:r>
              <a:rPr b="0" dirty="0"/>
              <a:t>No alt text provided</a:t>
            </a:r>
            <a:endParaRPr dirty="0"/>
          </a:p>
          <a:p>
            <a:endParaRPr dirty="0"/>
          </a:p>
          <a:p>
            <a:r>
              <a:rPr b="1" dirty="0"/>
              <a:t>image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7ED9C8-F09A-4D9E-BEC0-4725162E21FF}" type="datetimeFigureOut">
              <a:rPr lang="en-US" smtClean="0"/>
              <a:t>3/7/2024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7ED9C8-F09A-4D9E-BEC0-4725162E21FF}" type="datetimeFigureOut">
              <a:rPr lang="en-US" smtClean="0"/>
              <a:t>3/7/2024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ED9C8-F09A-4D9E-BEC0-4725162E21FF}" type="datetimeFigureOut">
              <a:rPr lang="en-US" smtClean="0"/>
              <a:t>3/7/2024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27ED9C8-F09A-4D9E-BEC0-4725162E21FF}" type="datetimeFigureOut">
              <a:rPr lang="en-US" smtClean="0"/>
              <a:t>3/7/2024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7ED9C8-F09A-4D9E-BEC0-4725162E21FF}" type="datetimeFigureOut">
              <a:rPr lang="en-US" smtClean="0"/>
              <a:t>3/7/2024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a:t>
            </a:fld>
            <a:endParaRPr lang="en-US"/>
          </a:p>
        </p:txBody>
      </p:sp>
    </p:spTree>
    <p:extLst>
      <p:ext uri="{BB962C8B-B14F-4D97-AF65-F5344CB8AC3E}">
        <p14:creationId xmlns:p14="http://schemas.microsoft.com/office/powerpoint/2010/main" val="298264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ED9C8-F09A-4D9E-BEC0-4725162E21FF}" type="datetimeFigureOut">
              <a:rPr lang="en-US" smtClean="0"/>
              <a:t>3/7/2024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schoolsurvey@somerset.gov.uk"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www.cypsomersethealth.org/scyps_somerset_2021"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fingertips.phe.org.uk/profile/guidance"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FB9F0E-8E2D-5B6B-6FCB-31F19EE88ACE}"/>
              </a:ext>
            </a:extLst>
          </p:cNvPr>
          <p:cNvPicPr>
            <a:picLocks noChangeAspect="1"/>
          </p:cNvPicPr>
          <p:nvPr/>
        </p:nvPicPr>
        <p:blipFill>
          <a:blip r:embed="rId2"/>
          <a:stretch>
            <a:fillRect/>
          </a:stretch>
        </p:blipFill>
        <p:spPr>
          <a:xfrm>
            <a:off x="0" y="11900"/>
            <a:ext cx="12213229" cy="6846100"/>
          </a:xfrm>
          <a:prstGeom prst="rect">
            <a:avLst/>
          </a:prstGeom>
        </p:spPr>
      </p:pic>
      <p:sp>
        <p:nvSpPr>
          <p:cNvPr id="6" name="Title 5">
            <a:extLst>
              <a:ext uri="{FF2B5EF4-FFF2-40B4-BE49-F238E27FC236}">
                <a16:creationId xmlns:a16="http://schemas.microsoft.com/office/drawing/2014/main" id="{D6D67C0D-193B-B54B-948D-3436E8ACA678}"/>
              </a:ext>
            </a:extLst>
          </p:cNvPr>
          <p:cNvSpPr>
            <a:spLocks noGrp="1"/>
          </p:cNvSpPr>
          <p:nvPr>
            <p:ph type="title"/>
          </p:nvPr>
        </p:nvSpPr>
        <p:spPr>
          <a:xfrm>
            <a:off x="831850" y="1709738"/>
            <a:ext cx="10515600" cy="2248009"/>
          </a:xfrm>
        </p:spPr>
        <p:txBody>
          <a:bodyPr anchor="t">
            <a:normAutofit/>
          </a:bodyPr>
          <a:lstStyle/>
          <a:p>
            <a:pPr algn="ctr"/>
            <a:r>
              <a:rPr lang="en-GB" sz="3600" b="1" dirty="0">
                <a:latin typeface="Arial" panose="020B0604020202020204" pitchFamily="34" charset="0"/>
                <a:cs typeface="Arial" panose="020B0604020202020204" pitchFamily="34" charset="0"/>
              </a:rPr>
              <a:t>Somerset School Health and Wellbeing </a:t>
            </a:r>
            <a:br>
              <a:rPr lang="en-GB" sz="3600" b="1" dirty="0">
                <a:latin typeface="Arial" panose="020B0604020202020204" pitchFamily="34" charset="0"/>
                <a:cs typeface="Arial" panose="020B0604020202020204" pitchFamily="34" charset="0"/>
              </a:rPr>
            </a:br>
            <a:r>
              <a:rPr lang="en-GB" sz="3600" b="1" dirty="0">
                <a:latin typeface="Arial" panose="020B0604020202020204" pitchFamily="34" charset="0"/>
                <a:cs typeface="Arial" panose="020B0604020202020204" pitchFamily="34" charset="0"/>
              </a:rPr>
              <a:t>Survey 2023: Topic Report</a:t>
            </a:r>
          </a:p>
        </p:txBody>
      </p:sp>
    </p:spTree>
    <p:extLst>
      <p:ext uri="{BB962C8B-B14F-4D97-AF65-F5344CB8AC3E}">
        <p14:creationId xmlns:p14="http://schemas.microsoft.com/office/powerpoint/2010/main" val="1121445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Introduction</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5225" y="1341014"/>
            <a:ext cx="11721549" cy="4585871"/>
          </a:xfrm>
          <a:prstGeom prst="rect">
            <a:avLst/>
          </a:prstGeom>
          <a:noFill/>
        </p:spPr>
        <p:txBody>
          <a:bodyPr wrap="square" lIns="91440" tIns="45720" rIns="91440" bIns="45720" rtlCol="0" anchor="t">
            <a:spAutoFit/>
          </a:bodyPr>
          <a:lstStyle/>
          <a:p>
            <a:endParaRPr lang="en-GB" sz="1200" dirty="0">
              <a:latin typeface="Arial"/>
              <a:cs typeface="Arial"/>
            </a:endParaRPr>
          </a:p>
          <a:p>
            <a:r>
              <a:rPr lang="en-GB" sz="1200" dirty="0">
                <a:latin typeface="Arial"/>
                <a:cs typeface="Arial"/>
              </a:rPr>
              <a:t>The Somerset School Health and Wellbeing Survey was formed of three age-appropriate questionnaires covering Key Stage 1 (KS1), Primary School and Secondary School. The KS1 survey was undertaken by children in year 2, the Primary by children in Year 4 and Year 6, and the secondary by those in year 8 and year 10. Limiting it to these age groups gives a consistent picture of the health and wellbeing in schools and recognises the demand on pupils and schools' resources and time.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Schools taking part were given the option of giving their children in other year groups the opportunity to take part. These results are excluded from this topic report so that a fair comparison can be made with the overall Somerset responses. The responses from the non-core year groups are outside the scope of the main reporting.</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All proportions in this report are calculated using the total respondents for each version of the survey or year group unless explicitly stated otherwise.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a:cs typeface="Arial"/>
              </a:rPr>
              <a:t>If you have any questions about the survey or would like to provide feedback, please contact </a:t>
            </a:r>
            <a:r>
              <a:rPr lang="en-GB" sz="1200" dirty="0">
                <a:latin typeface="Arial"/>
                <a:cs typeface="Arial"/>
                <a:hlinkClick r:id="rId3"/>
              </a:rPr>
              <a:t>schoolsurvey@somerset.gov.uk</a:t>
            </a:r>
            <a:endParaRPr lang="en-GB" sz="1200" dirty="0">
              <a:latin typeface="Arial"/>
              <a:cs typeface="Arial"/>
            </a:endParaRPr>
          </a:p>
          <a:p>
            <a:endParaRPr lang="en-GB" sz="1200" dirty="0">
              <a:latin typeface="Arial"/>
              <a:cs typeface="Arial"/>
            </a:endParaRPr>
          </a:p>
          <a:p>
            <a:r>
              <a:rPr lang="en-GB" sz="1200" dirty="0">
                <a:latin typeface="Arial"/>
                <a:cs typeface="Arial"/>
              </a:rPr>
              <a:t>Topic reports are designed to be read alongside the Somerset Schools Health and Wellbeing Survey data pack and Somerset key findings documents. The key messages contained within these documents provide schools and partners with a focus on which survey themes (e.g., bullying, sleep) are a priority to address. The reports are accessible online here: </a:t>
            </a:r>
            <a:r>
              <a:rPr lang="en-GB" sz="1200" u="sng" dirty="0">
                <a:latin typeface="Arial"/>
                <a:cs typeface="Arial"/>
                <a:hlinkClick r:id="rId4"/>
              </a:rPr>
              <a:t>Somerset Schools Health and Wellbeing Survey Countywide Reports</a:t>
            </a:r>
            <a:r>
              <a:rPr lang="en-GB" sz="1200" u="sng" dirty="0">
                <a:latin typeface="Arial"/>
                <a:cs typeface="Arial"/>
              </a:rPr>
              <a:t>. </a:t>
            </a:r>
          </a:p>
          <a:p>
            <a:endParaRPr lang="en-GB" sz="1200" dirty="0">
              <a:latin typeface="Arial"/>
              <a:cs typeface="Arial"/>
            </a:endParaRPr>
          </a:p>
          <a:p>
            <a:r>
              <a:rPr lang="en-GB" sz="1200" dirty="0">
                <a:latin typeface="Arial"/>
                <a:cs typeface="Arial"/>
              </a:rPr>
              <a:t>Topic reports look at an area of interest, usually a school, geographical area or a particular group of pupils (e.g., females in KS1 or pupils identifying as having a disability) and provides a complete summary of their responses. The report can be used to understand how the responses from the area of interest may have been different from the Somerset wide cohort.</a:t>
            </a:r>
          </a:p>
          <a:p>
            <a:endParaRPr lang="en-GB" sz="1200" dirty="0">
              <a:latin typeface="Arial"/>
              <a:cs typeface="Arial"/>
            </a:endParaRPr>
          </a:p>
          <a:p>
            <a:r>
              <a:rPr lang="en-GB" sz="1200" dirty="0">
                <a:latin typeface="Arial"/>
                <a:cs typeface="Arial"/>
              </a:rPr>
              <a:t>The following page explains how to interpret a topic report.  </a:t>
            </a:r>
            <a:endParaRPr lang="en-GB" sz="1200" dirty="0">
              <a:latin typeface="Arial" panose="020B0604020202020204" pitchFamily="34" charset="0"/>
              <a:cs typeface="Arial" panose="020B0604020202020204" pitchFamily="34" charset="0"/>
            </a:endParaRPr>
          </a:p>
          <a:p>
            <a:endParaRPr lang="en-GB" sz="1200" dirty="0">
              <a:latin typeface="Arial"/>
              <a:cs typeface="Arial"/>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72C7399A-6895-418B-9D8A-9C103DDBE13F}"/>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80106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7B09C6B-77B7-9E15-C320-99EF1141B9A2}"/>
              </a:ext>
            </a:extLst>
          </p:cNvPr>
          <p:cNvPicPr>
            <a:picLocks noChangeAspect="1"/>
          </p:cNvPicPr>
          <p:nvPr/>
        </p:nvPicPr>
        <p:blipFill>
          <a:blip r:embed="rId2"/>
          <a:stretch>
            <a:fillRect/>
          </a:stretch>
        </p:blipFill>
        <p:spPr>
          <a:xfrm>
            <a:off x="0" y="0"/>
            <a:ext cx="12192000" cy="6858000"/>
          </a:xfrm>
          <a:prstGeom prst="rect">
            <a:avLst/>
          </a:prstGeom>
        </p:spPr>
      </p:pic>
      <p:sp>
        <p:nvSpPr>
          <p:cNvPr id="11" name="TextBox 10">
            <a:extLst>
              <a:ext uri="{FF2B5EF4-FFF2-40B4-BE49-F238E27FC236}">
                <a16:creationId xmlns:a16="http://schemas.microsoft.com/office/drawing/2014/main" id="{AFB74A4B-49F4-1C48-6057-958A0E38DC3B}"/>
              </a:ext>
            </a:extLst>
          </p:cNvPr>
          <p:cNvSpPr txBox="1"/>
          <p:nvPr/>
        </p:nvSpPr>
        <p:spPr>
          <a:xfrm>
            <a:off x="6804991" y="470452"/>
            <a:ext cx="3949148" cy="369332"/>
          </a:xfrm>
          <a:prstGeom prst="rect">
            <a:avLst/>
          </a:prstGeom>
          <a:noFill/>
        </p:spPr>
        <p:txBody>
          <a:bodyPr wrap="square" lIns="91440" tIns="45720" rIns="91440" bIns="45720" rtlCol="0" anchor="t">
            <a:spAutoFit/>
          </a:bodyPr>
          <a:lstStyle/>
          <a:p>
            <a:pPr algn="ctr"/>
            <a:r>
              <a:rPr lang="en-GB" b="1">
                <a:solidFill>
                  <a:srgbClr val="252423"/>
                </a:solidFill>
                <a:latin typeface="Segoe UI"/>
                <a:cs typeface="Segoe UI"/>
              </a:rPr>
              <a:t>Guide</a:t>
            </a:r>
            <a:endParaRPr lang="en-GB" sz="2000">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19B6AA92-A3F8-9279-09DB-F1992FF52052}"/>
              </a:ext>
            </a:extLst>
          </p:cNvPr>
          <p:cNvSpPr txBox="1"/>
          <p:nvPr/>
        </p:nvSpPr>
        <p:spPr>
          <a:xfrm>
            <a:off x="231912" y="1341013"/>
            <a:ext cx="8395253" cy="5355312"/>
          </a:xfrm>
          <a:prstGeom prst="rect">
            <a:avLst/>
          </a:prstGeom>
          <a:noFill/>
        </p:spPr>
        <p:txBody>
          <a:bodyPr wrap="square" lIns="91440" tIns="45720" rIns="91440" bIns="45720" rtlCol="0" anchor="t">
            <a:spAutoFit/>
          </a:bodyPr>
          <a:lstStyle/>
          <a:p>
            <a:r>
              <a:rPr lang="en-GB" sz="1200" dirty="0">
                <a:latin typeface="Arial" panose="020B0604020202020204" pitchFamily="34" charset="0"/>
                <a:cs typeface="Arial" panose="020B0604020202020204" pitchFamily="34" charset="0"/>
              </a:rPr>
              <a:t>The report shows the responses for the AREA OF INTEREST and how this compares with the overall response for all participating schools in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AREA OF INTEREST and the TOPIC OF INTEREST will be shown in the bottom left hand corner. </a:t>
            </a:r>
          </a:p>
          <a:p>
            <a:endParaRPr lang="en-GB" sz="1200" dirty="0">
              <a:latin typeface="Arial" panose="020B0604020202020204" pitchFamily="34" charset="0"/>
              <a:cs typeface="Arial" panose="020B0604020202020204" pitchFamily="34" charset="0"/>
            </a:endParaRPr>
          </a:p>
          <a:p>
            <a:r>
              <a:rPr lang="en-GB" sz="1200" dirty="0">
                <a:latin typeface="Arial"/>
                <a:cs typeface="Arial"/>
              </a:rPr>
              <a:t>The AREA OF INTEREST represents the response(s) given and the TOPIC OF INTEREST represent the question. Together they form the 'Area' measure in each results table. In most cases the AREA OF INTEREST is a School, or demographic group (e.g., Girls, those who have received free school meals) and the TOPIC OF INTEREST is the questionnaire version (for example, Secondary). </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chart will have a row or column that says 'Area' and one that says 'Somerset'. The 'Area' line will show the value of the selected AREA OF INTEREST while the 'Somerset' line will show the average for all responses across Somerset.</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Each value for the 'Area' will have a grey bar visually indicating the size of the percentage. Percentages have all been rounded to the nearest whole number and therefore may not add up to exactly 100%.</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The value for the 'Area' will be shaded purple if the value is significantly lower than for Somerset and orange if the value is</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significantly higher than for Somerset. The comparison was done using Somerset as a benchmark and 95% confidence </a:t>
            </a: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intervals using the Wilson Score method for proportions as recommended by Office of Health Improvement and Disparities (OHID): </a:t>
            </a:r>
            <a:r>
              <a:rPr lang="en-GB" sz="1200" b="0" i="0" u="sng" dirty="0">
                <a:effectLst/>
                <a:latin typeface="Segoe UI" panose="020B0502040204020203" pitchFamily="34" charset="0"/>
                <a:hlinkClick r:id="rId3"/>
              </a:rPr>
              <a:t>Technical Guidance - PHE</a:t>
            </a:r>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You can use the orange and purple highlighting to identify where your AREA OF INTEREST differs from the Somerset average and therefore may be an area for learning and/or action.</a:t>
            </a: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a:p>
            <a:endParaRPr lang="en-GB" sz="14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02EC2ECF-42D7-E383-C75E-DD040F301096}"/>
              </a:ext>
            </a:extLst>
          </p:cNvPr>
          <p:cNvSpPr txBox="1"/>
          <p:nvPr/>
        </p:nvSpPr>
        <p:spPr>
          <a:xfrm>
            <a:off x="1152939" y="316564"/>
            <a:ext cx="5267740" cy="707886"/>
          </a:xfrm>
          <a:prstGeom prst="rect">
            <a:avLst/>
          </a:prstGeom>
          <a:noFill/>
        </p:spPr>
        <p:txBody>
          <a:bodyPr wrap="square" rtlCol="0">
            <a:spAutoFit/>
          </a:bodyPr>
          <a:lstStyle/>
          <a:p>
            <a:pPr algn="ctr"/>
            <a:r>
              <a:rPr lang="en-GB" sz="2000" b="1" i="0">
                <a:solidFill>
                  <a:srgbClr val="FFFFFF"/>
                </a:solidFill>
                <a:effectLst/>
                <a:latin typeface="Segoe UI" panose="020B0502040204020203" pitchFamily="34" charset="0"/>
              </a:rPr>
              <a:t>Somerset School Health and Wellbeing Survey 2023 - Topic Reports</a:t>
            </a:r>
            <a:endParaRPr lang="en-GB" sz="2400" b="1">
              <a:solidFill>
                <a:schemeClr val="bg1"/>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E1E4876C-143C-05C5-458C-EDD7C87D188E}"/>
              </a:ext>
            </a:extLst>
          </p:cNvPr>
          <p:cNvPicPr>
            <a:picLocks noChangeAspect="1"/>
          </p:cNvPicPr>
          <p:nvPr/>
        </p:nvPicPr>
        <p:blipFill>
          <a:blip r:embed="rId4"/>
          <a:stretch>
            <a:fillRect/>
          </a:stretch>
        </p:blipFill>
        <p:spPr>
          <a:xfrm>
            <a:off x="8859077" y="1341013"/>
            <a:ext cx="3149762" cy="1244664"/>
          </a:xfrm>
          <a:prstGeom prst="rect">
            <a:avLst/>
          </a:prstGeom>
        </p:spPr>
      </p:pic>
      <p:sp>
        <p:nvSpPr>
          <p:cNvPr id="5" name="TextBox 4">
            <a:extLst>
              <a:ext uri="{FF2B5EF4-FFF2-40B4-BE49-F238E27FC236}">
                <a16:creationId xmlns:a16="http://schemas.microsoft.com/office/drawing/2014/main" id="{D61E4A70-2443-79E3-8865-AAF69CAC8D09}"/>
              </a:ext>
            </a:extLst>
          </p:cNvPr>
          <p:cNvSpPr txBox="1"/>
          <p:nvPr/>
        </p:nvSpPr>
        <p:spPr>
          <a:xfrm>
            <a:off x="8931965" y="2729948"/>
            <a:ext cx="3028123" cy="1323439"/>
          </a:xfrm>
          <a:prstGeom prst="rect">
            <a:avLst/>
          </a:prstGeom>
          <a:solidFill>
            <a:srgbClr val="FFC000"/>
          </a:solidFill>
          <a:ln>
            <a:solidFill>
              <a:schemeClr val="tx1"/>
            </a:solidFill>
          </a:ln>
        </p:spPr>
        <p:txBody>
          <a:bodyPr wrap="square" rtlCol="0">
            <a:spAutoFit/>
          </a:bodyPr>
          <a:lstStyle/>
          <a:p>
            <a:pPr algn="ctr"/>
            <a:r>
              <a:rPr lang="en-GB" sz="1600"/>
              <a:t>Please note the proportions highlighted in orange are </a:t>
            </a:r>
            <a:r>
              <a:rPr lang="en-GB" sz="1600" b="1" u="sng"/>
              <a:t>higher</a:t>
            </a:r>
            <a:r>
              <a:rPr lang="en-GB" sz="1600"/>
              <a:t>. </a:t>
            </a:r>
          </a:p>
          <a:p>
            <a:pPr algn="ctr"/>
            <a:endParaRPr lang="en-GB" sz="1600"/>
          </a:p>
          <a:p>
            <a:pPr algn="ctr"/>
            <a:r>
              <a:rPr lang="en-GB" sz="1600"/>
              <a:t>This does </a:t>
            </a:r>
            <a:r>
              <a:rPr lang="en-GB" sz="1600" b="1" u="sng"/>
              <a:t>not necessarily </a:t>
            </a:r>
            <a:r>
              <a:rPr lang="en-GB" sz="1600"/>
              <a:t>mean </a:t>
            </a:r>
            <a:r>
              <a:rPr lang="en-GB" sz="1600" b="1" u="sng"/>
              <a:t>better</a:t>
            </a:r>
            <a:r>
              <a:rPr lang="en-GB" sz="1600"/>
              <a:t>.</a:t>
            </a:r>
          </a:p>
        </p:txBody>
      </p:sp>
      <p:sp>
        <p:nvSpPr>
          <p:cNvPr id="6" name="TextBox 5">
            <a:extLst>
              <a:ext uri="{FF2B5EF4-FFF2-40B4-BE49-F238E27FC236}">
                <a16:creationId xmlns:a16="http://schemas.microsoft.com/office/drawing/2014/main" id="{373EA00B-8AA1-8A8F-2153-FD47183C57CF}"/>
              </a:ext>
            </a:extLst>
          </p:cNvPr>
          <p:cNvSpPr txBox="1"/>
          <p:nvPr/>
        </p:nvSpPr>
        <p:spPr>
          <a:xfrm>
            <a:off x="8931965" y="4053387"/>
            <a:ext cx="3028123" cy="1323439"/>
          </a:xfrm>
          <a:prstGeom prst="rect">
            <a:avLst/>
          </a:prstGeom>
          <a:solidFill>
            <a:srgbClr val="BC8EDE"/>
          </a:solidFill>
          <a:ln>
            <a:solidFill>
              <a:schemeClr val="tx1"/>
            </a:solidFill>
          </a:ln>
        </p:spPr>
        <p:txBody>
          <a:bodyPr wrap="square" lIns="91440" tIns="45720" rIns="91440" bIns="45720" rtlCol="0" anchor="t">
            <a:spAutoFit/>
          </a:bodyPr>
          <a:lstStyle/>
          <a:p>
            <a:pPr algn="ctr"/>
            <a:r>
              <a:rPr lang="en-GB" sz="1600"/>
              <a:t>Please note the proportions highlighted in purple are </a:t>
            </a:r>
            <a:r>
              <a:rPr lang="en-GB" sz="1600" b="1" u="sng"/>
              <a:t>lower</a:t>
            </a:r>
            <a:r>
              <a:rPr lang="en-GB" sz="1600"/>
              <a:t>. </a:t>
            </a:r>
          </a:p>
          <a:p>
            <a:pPr algn="ctr"/>
            <a:endParaRPr lang="en-GB" sz="1600"/>
          </a:p>
          <a:p>
            <a:pPr algn="ctr"/>
            <a:r>
              <a:rPr lang="en-GB" sz="1600"/>
              <a:t>This does </a:t>
            </a:r>
            <a:r>
              <a:rPr lang="en-GB" sz="1600" b="1" u="sng"/>
              <a:t>not necessarily</a:t>
            </a:r>
            <a:r>
              <a:rPr lang="en-GB" sz="1600"/>
              <a:t> mean </a:t>
            </a:r>
            <a:r>
              <a:rPr lang="en-GB" sz="1600" b="1" u="sng"/>
              <a:t>worse</a:t>
            </a:r>
            <a:r>
              <a:rPr lang="en-GB" sz="1600"/>
              <a:t>.</a:t>
            </a:r>
            <a:endParaRPr lang="en-GB" sz="1600">
              <a:cs typeface="Calibri"/>
            </a:endParaRPr>
          </a:p>
        </p:txBody>
      </p:sp>
      <p:sp>
        <p:nvSpPr>
          <p:cNvPr id="7" name="TextBox 6">
            <a:extLst>
              <a:ext uri="{FF2B5EF4-FFF2-40B4-BE49-F238E27FC236}">
                <a16:creationId xmlns:a16="http://schemas.microsoft.com/office/drawing/2014/main" id="{62B0304B-220F-276A-B779-8D3B0FDC1161}"/>
              </a:ext>
            </a:extLst>
          </p:cNvPr>
          <p:cNvSpPr txBox="1"/>
          <p:nvPr/>
        </p:nvSpPr>
        <p:spPr>
          <a:xfrm>
            <a:off x="8931965" y="5372886"/>
            <a:ext cx="3028123" cy="1169551"/>
          </a:xfrm>
          <a:prstGeom prst="rect">
            <a:avLst/>
          </a:prstGeom>
          <a:noFill/>
          <a:ln>
            <a:solidFill>
              <a:schemeClr val="tx1"/>
            </a:solidFill>
          </a:ln>
        </p:spPr>
        <p:txBody>
          <a:bodyPr wrap="square" rtlCol="0">
            <a:spAutoFit/>
          </a:bodyPr>
          <a:lstStyle/>
          <a:p>
            <a:pPr algn="ctr"/>
            <a:r>
              <a:rPr lang="en-GB" sz="1400"/>
              <a:t>You will need to use your own interpretation to assess if a value is better or worse or if the differences shown are simply different without necessarily being better or worse at all.</a:t>
            </a:r>
          </a:p>
        </p:txBody>
      </p:sp>
    </p:spTree>
    <p:extLst>
      <p:ext uri="{BB962C8B-B14F-4D97-AF65-F5344CB8AC3E}">
        <p14:creationId xmlns:p14="http://schemas.microsoft.com/office/powerpoint/2010/main" val="62473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Responses ,Responses ,Responses ,textbox ,textbox ,textbox ,textbox ,textbox ,textbox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Selection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Text box 2023 ,pivotTable ,pivotTable ,Responses ,actionButton ,Responses ,actionButton ,Responses ,actionButton ,actionButton ,actionButton ,actionButton ,actionButton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Demographics: Identity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Responses ,actionButton ,actionButton ,image ,pivotTable ,textbox ,pivotTable ,pivotTable ,actionButton ,actionButton ,actionButton ,actionButton ,Responses ,actionButton ,Responses ,pivotTable ,textbox.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Feelings and Worries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EHWB: Friends and Family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textbox ,pivotTable ,Responses ,actionButton ,Responses ,actionButton ,Responses ,actionButton ,actionButton ,actionButton ,actionButton ,actionButton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School and Safety: Overview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pivotTable ,Responses ,actionButton ,Responses ,actionButton ,Responses ,actionButton ,actionButton ,actionButton ,actionButton ,actionButton ,pivotTable ,Text box 2023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Healthy Eating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pivotTable ,pivotTable ,textbox ,Responses ,actionButton ,Responses ,actionButton ,Responses ,actionButton ,actionButton ,actionButton ,actionButton ,actionButton ,pivotTable ,Text box 2023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LIFESTYLE: Diet and Activities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Responses ,actionButton ,Responses ,actionButton ,Responses ,actionButton ,actionButton ,actionButton ,actionButton ,actionButton ,pivotTable ,Text box 2023 ,pivotTable ,pivotTable ,pivotTable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MAKING A POSITIVE CONTRIBUTION: School Experience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title="This slide contains the following visuals: textbox ,pivotTable ,Responses ,actionButton ,Responses ,actionButton ,Responses ,actionButton ,actionButton ,actionButton ,actionButton ,actionButton ,Text box 2023 ,pivotTable ,image. Please refer to the notes on this slide for details"/>
          <p:cNvPicPr>
            <a:picLocks noChangeAspect="1"/>
          </p:cNvPicPr>
          <p:nvPr/>
        </p:nvPicPr>
        <p:blipFill>
          <a:blip r:embed="rId3"/>
          <a:stretch>
            <a:fillRect/>
          </a:stretch>
        </p:blipFill>
        <p:spPr>
          <a:xfrm>
            <a:off x="76200" y="0"/>
            <a:ext cx="12020550" cy="6858000"/>
          </a:xfrm>
          <a:prstGeom prst="rect">
            <a:avLst/>
          </a:prstGeom>
          <a:noFill/>
        </p:spPr>
      </p:pic>
      <p:sp>
        <p:nvSpPr>
          <p:cNvPr id="4" name="Title" hidden="1"/>
          <p:cNvSpPr>
            <a:spLocks noGrp="1"/>
          </p:cNvSpPr>
          <p:nvPr>
            <p:ph type="title"/>
          </p:nvPr>
        </p:nvSpPr>
        <p:spPr/>
        <p:txBody>
          <a:bodyPr/>
          <a:lstStyle/>
          <a:p>
            <a:r>
              <a:t>TRANSPORT: Overview</a:t>
            </a:r>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7b6b569b-509a-467d-b105-d97728d3fc11" ContentTypeId="0x0101" PreviousValue="false" LastSyncTimeStamp="2018-02-02T11:34:11.213Z"/>
</file>

<file path=customXml/item2.xml><?xml version="1.0" encoding="utf-8"?>
<ct:contentTypeSchema xmlns:ct="http://schemas.microsoft.com/office/2006/metadata/contentType" xmlns:ma="http://schemas.microsoft.com/office/2006/metadata/properties/metaAttributes" ct:_="" ma:_="" ma:contentTypeName="Document" ma:contentTypeID="0x01010086D8F0D2EF5DD240A6172111FD48B731" ma:contentTypeVersion="17" ma:contentTypeDescription="Create a new document." ma:contentTypeScope="" ma:versionID="eebd2130549923275f2f7ff81b5a3b8d">
  <xsd:schema xmlns:xsd="http://www.w3.org/2001/XMLSchema" xmlns:xs="http://www.w3.org/2001/XMLSchema" xmlns:p="http://schemas.microsoft.com/office/2006/metadata/properties" xmlns:ns2="6be3f21d-fa9e-42d6-8943-69cb58c22252" xmlns:ns3="a02b8d31-97cf-4c33-950f-17799f2cab54" targetNamespace="http://schemas.microsoft.com/office/2006/metadata/properties" ma:root="true" ma:fieldsID="16467501736a322454da494fe489bd02" ns2:_="" ns3:_="">
    <xsd:import namespace="6be3f21d-fa9e-42d6-8943-69cb58c22252"/>
    <xsd:import namespace="a02b8d31-97cf-4c33-950f-17799f2cab54"/>
    <xsd:element name="properties">
      <xsd:complexType>
        <xsd:sequence>
          <xsd:element name="documentManagement">
            <xsd:complexType>
              <xsd:all>
                <xsd:element ref="ns2:MediaServiceMetadata" minOccurs="0"/>
                <xsd:element ref="ns2:MediaServiceFastMetadata" minOccurs="0"/>
                <xsd:element ref="ns2:ReportYear" minOccurs="0"/>
                <xsd:element ref="ns2:Survey" minOccurs="0"/>
                <xsd:element ref="ns2:Level" minOccurs="0"/>
                <xsd:element ref="ns2:Detail" minOccurs="0"/>
                <xsd:element ref="ns3:SharedWithUsers" minOccurs="0"/>
                <xsd:element ref="ns3:SharedWithDetail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e3f21d-fa9e-42d6-8943-69cb58c222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eportYear" ma:index="10" nillable="true" ma:displayName="Survey Year" ma:decimals="0" ma:format="Dropdown" ma:internalName="ReportYear" ma:percentage="FALSE">
      <xsd:simpleType>
        <xsd:restriction base="dms:Number">
          <xsd:maxInclusive value="3000"/>
          <xsd:minInclusive value="2000"/>
        </xsd:restriction>
      </xsd:simpleType>
    </xsd:element>
    <xsd:element name="Survey" ma:index="11" nillable="true" ma:displayName="Survey" ma:format="Dropdown" ma:internalName="Survey">
      <xsd:simpleType>
        <xsd:restriction base="dms:Choice">
          <xsd:enumeration value="KS1"/>
          <xsd:enumeration value="Primary"/>
          <xsd:enumeration value="Secondary"/>
          <xsd:enumeration value="Staff"/>
          <xsd:enumeration value="Special"/>
          <xsd:enumeration value="All"/>
        </xsd:restriction>
      </xsd:simpleType>
    </xsd:element>
    <xsd:element name="Level" ma:index="12" nillable="true" ma:displayName="Level" ma:format="Dropdown" ma:internalName="Level">
      <xsd:simpleType>
        <xsd:restriction base="dms:Choice">
          <xsd:enumeration value="Main Report"/>
          <xsd:enumeration value="Main Report Chapter"/>
          <xsd:enumeration value="School"/>
          <xsd:enumeration value="Geographic"/>
          <xsd:enumeration value="Topic"/>
          <xsd:enumeration value="Dataset"/>
        </xsd:restriction>
      </xsd:simpleType>
    </xsd:element>
    <xsd:element name="Detail" ma:index="13" nillable="true" ma:displayName="Detail" ma:format="Dropdown" ma:internalName="Detail">
      <xsd:simpleType>
        <xsd:union memberTypes="dms:Text">
          <xsd:simpleType>
            <xsd:restriction base="dms:Choice">
              <xsd:enumeration value="Specific Question Response"/>
            </xsd:restriction>
          </xsd:simpleType>
        </xsd:un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b6b569b-509a-467d-b105-d97728d3fc11"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2b8d31-97cf-4c33-950f-17799f2cab5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8870bdb-fb2f-4fa9-a7c1-36289e4c92cd}" ma:internalName="TaxCatchAll" ma:showField="CatchAllData" ma:web="a02b8d31-97cf-4c33-950f-17799f2cab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Detail xmlns="6be3f21d-fa9e-42d6-8943-69cb58c22252" xsi:nil="true"/>
    <Level xmlns="6be3f21d-fa9e-42d6-8943-69cb58c22252" xsi:nil="true"/>
    <Survey xmlns="6be3f21d-fa9e-42d6-8943-69cb58c22252" xsi:nil="true"/>
    <ReportYear xmlns="6be3f21d-fa9e-42d6-8943-69cb58c22252" xsi:nil="true"/>
    <lcf76f155ced4ddcb4097134ff3c332f xmlns="6be3f21d-fa9e-42d6-8943-69cb58c22252">
      <Terms xmlns="http://schemas.microsoft.com/office/infopath/2007/PartnerControls"/>
    </lcf76f155ced4ddcb4097134ff3c332f>
    <TaxCatchAll xmlns="a02b8d31-97cf-4c33-950f-17799f2cab54" xsi:nil="true"/>
  </documentManagement>
</p:properties>
</file>

<file path=customXml/itemProps1.xml><?xml version="1.0" encoding="utf-8"?>
<ds:datastoreItem xmlns:ds="http://schemas.openxmlformats.org/officeDocument/2006/customXml" ds:itemID="{0FEC2963-5586-4646-BADC-0879BB142EDA}">
  <ds:schemaRefs>
    <ds:schemaRef ds:uri="Microsoft.SharePoint.Taxonomy.ContentTypeSync"/>
  </ds:schemaRefs>
</ds:datastoreItem>
</file>

<file path=customXml/itemProps2.xml><?xml version="1.0" encoding="utf-8"?>
<ds:datastoreItem xmlns:ds="http://schemas.openxmlformats.org/officeDocument/2006/customXml" ds:itemID="{84485779-2EC1-45A4-820E-794549A5808D}"/>
</file>

<file path=customXml/itemProps3.xml><?xml version="1.0" encoding="utf-8"?>
<ds:datastoreItem xmlns:ds="http://schemas.openxmlformats.org/officeDocument/2006/customXml" ds:itemID="{853C0459-B7C9-4D24-AA57-9CC8DC974A8E}">
  <ds:schemaRefs>
    <ds:schemaRef ds:uri="http://schemas.microsoft.com/sharepoint/v3/contenttype/forms"/>
  </ds:schemaRefs>
</ds:datastoreItem>
</file>

<file path=customXml/itemProps4.xml><?xml version="1.0" encoding="utf-8"?>
<ds:datastoreItem xmlns:ds="http://schemas.openxmlformats.org/officeDocument/2006/customXml" ds:itemID="{8A993EF5-6099-4018-9CDB-AD67FFD9FC59}"/>
</file>

<file path=docMetadata/LabelInfo.xml><?xml version="1.0" encoding="utf-8"?>
<clbl:labelList xmlns:clbl="http://schemas.microsoft.com/office/2020/mipLabelMetadata">
  <clbl:label id="{fb4e4fa2-7237-42a3-bf12-b171639134b5}" enabled="1" method="Privileged" siteId="{b524f606-f77a-4aa2-8da2-fe70343b0cce}" removed="0"/>
</clbl:labelList>
</file>

<file path=docProps/app.xml><?xml version="1.0" encoding="utf-8"?>
<Properties xmlns="http://schemas.openxmlformats.org/officeDocument/2006/extended-properties" xmlns:vt="http://schemas.openxmlformats.org/officeDocument/2006/docPropsVTypes">
  <Template/>
  <TotalTime>5</TotalTime>
  <Words>1517</Words>
  <Application>Microsoft Office PowerPoint</Application>
  <PresentationFormat>Widescreen</PresentationFormat>
  <Paragraphs>468</Paragraphs>
  <Slides>12</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Segoe UI</vt:lpstr>
      <vt:lpstr>Custom Design</vt:lpstr>
      <vt:lpstr>Somerset School Health and Wellbeing  Survey 2023: Topic Report</vt:lpstr>
      <vt:lpstr>PowerPoint Presentation</vt:lpstr>
      <vt:lpstr>PowerPoint Presentation</vt:lpstr>
      <vt:lpstr>Selection</vt:lpstr>
      <vt:lpstr>Demographics: Identity</vt:lpstr>
      <vt:lpstr>EHWB: Feelings and Worries</vt:lpstr>
      <vt:lpstr>EHWB: Friends and Family</vt:lpstr>
      <vt:lpstr>School and Safety: Overview</vt:lpstr>
      <vt:lpstr>LIFESTYLE: Healthy Eating</vt:lpstr>
      <vt:lpstr>LIFESTYLE: Diet and Activities</vt:lpstr>
      <vt:lpstr>MAKING A POSITIVE CONTRIBUTION: School Experience</vt:lpstr>
      <vt:lpstr>TRANSPORT: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Power BI</dc:creator>
  <cp:lastModifiedBy>Katie Howe</cp:lastModifiedBy>
  <cp:revision>4</cp:revision>
  <dcterms:created xsi:type="dcterms:W3CDTF">2016-09-04T11:54:55Z</dcterms:created>
  <dcterms:modified xsi:type="dcterms:W3CDTF">2024-03-07T15:17:26Z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0x01010086D8F0D2EF5DD240A6172111FD48B731</vt:lpwstr>
  </property>
</Properties>
</file>