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5"/>
  </p:sldMasterIdLst>
  <p:sldIdLst>
    <p:sldId id="256" r:id="rId6"/>
    <p:sldId id="269" r:id="rId7"/>
    <p:sldId id="257" r:id="rId8"/>
    <p:sldId id="263" r:id="rId9"/>
    <p:sldId id="264" r:id="rId10"/>
    <p:sldId id="266" r:id="rId11"/>
    <p:sldId id="265" r:id="rId12"/>
    <p:sldId id="267" r:id="rId13"/>
    <p:sldId id="272" r:id="rId14"/>
    <p:sldId id="26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initials="D" lastIdx="4" clrIdx="0">
    <p:extLst>
      <p:ext uri="{19B8F6BF-5375-455C-9EA6-DF929625EA0E}">
        <p15:presenceInfo xmlns:p15="http://schemas.microsoft.com/office/powerpoint/2012/main" userId="Davi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E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89" autoAdjust="0"/>
    <p:restoredTop sz="94660"/>
  </p:normalViewPr>
  <p:slideViewPr>
    <p:cSldViewPr snapToGrid="0">
      <p:cViewPr varScale="1">
        <p:scale>
          <a:sx n="86" d="100"/>
          <a:sy n="86" d="100"/>
        </p:scale>
        <p:origin x="461"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1-23T11:33:31.837" idx="1">
    <p:pos x="7017" y="1126"/>
    <p:text>To help children and young people sleep at their best, it's good to know how much sleep is enough. Sleep needs change throughout our lives. Children and teens need more sleep than adults do so that they fuel their growth and development.</p:text>
    <p:extLst>
      <p:ext uri="{C676402C-5697-4E1C-873F-D02D1690AC5C}">
        <p15:threadingInfo xmlns:p15="http://schemas.microsoft.com/office/powerpoint/2012/main" timeZoneBias="0"/>
      </p:ext>
    </p:extLst>
  </p:cm>
  <p:cm authorId="1" dt="2020-11-23T12:27:38.487" idx="2">
    <p:pos x="2074" y="1347"/>
    <p:text>So a 3 to 5 year old, needs to be getting ready for bed around 6pm to have an hour wind-down to be in bed by 7 to be up around 6/7am to have the full recommended sleep.</p:text>
    <p:extLst>
      <p:ext uri="{C676402C-5697-4E1C-873F-D02D1690AC5C}">
        <p15:threadingInfo xmlns:p15="http://schemas.microsoft.com/office/powerpoint/2012/main" timeZoneBias="0"/>
      </p:ext>
    </p:extLst>
  </p:cm>
  <p:cm authorId="1" dt="2020-11-23T12:29:08.922" idx="3">
    <p:pos x="3567" y="1499"/>
    <p:text>a junior ages child needs to be winding down at 7:30pm, start the bedtime routine, so they are in bed by 8:30/9pm. Read to be up from around 7am.</p:text>
    <p:extLst>
      <p:ext uri="{C676402C-5697-4E1C-873F-D02D1690AC5C}">
        <p15:threadingInfo xmlns:p15="http://schemas.microsoft.com/office/powerpoint/2012/main" timeZoneBias="0"/>
      </p:ext>
    </p:extLst>
  </p:cm>
  <p:cm authorId="1" dt="2020-11-23T12:30:24.150" idx="4">
    <p:pos x="5586" y="1303"/>
    <p:text>Teenagers need to be preparing for bed around 8:30/9pm to be in bed by 10pm. This will allow them the 9 hours that they need. 10pm - 7am. It is important to note that during puberty, there are fluctuations with our melotinin levels which can impact teens. This can delay the natural levels of melotonin by 2 hours at night &amp; delay these by 2 hours in the morning. This is the hormone that helps our bodies know when to go to sleep. This naturally kicks in when the sun sets and rises. Although this change is affected in teenage years, it does return to normal. As parents we are encouraged to support this time by making bedtimes relaxed, dark and the more settled the better.</p:text>
    <p:extLst>
      <p:ext uri="{C676402C-5697-4E1C-873F-D02D1690AC5C}">
        <p15:threadingInfo xmlns:p15="http://schemas.microsoft.com/office/powerpoint/2012/main" timeZoneBias="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3/30/2021</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92709645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3/30/2021</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1950109091"/>
      </p:ext>
    </p:extLst>
  </p:cSld>
  <p:clrMap bg1="dk1" tx1="lt1" bg2="dk2" tx2="lt2" accent1="accent1" accent2="accent2" accent3="accent3" accent4="accent4" accent5="accent5" accent6="accent6" hlink="hlink" folHlink="folHlink"/>
  <p:sldLayoutIdLst>
    <p:sldLayoutId id="21474837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webp"/><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webp"/><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s://www.nhs.uk/live-well/sleep-and-tiredness/sleep-tips-for-teenagers/" TargetMode="External"/><Relationship Id="rId3" Type="http://schemas.openxmlformats.org/officeDocument/2006/relationships/hyperlink" Target="http://www.sleepforkids.org/pdf/SleepDiary.pdf" TargetMode="External"/><Relationship Id="rId7" Type="http://schemas.openxmlformats.org/officeDocument/2006/relationships/hyperlink" Target="https://sleepcouncil.org.uk/wp-content/uploads/GNGC-website-view.pdf" TargetMode="External"/><Relationship Id="rId2"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hyperlink" Target="https://www.nhs.uk/live-well/sleep-and-tiredness/healthy-sleep-tips-for-children/" TargetMode="External"/><Relationship Id="rId5" Type="http://schemas.openxmlformats.org/officeDocument/2006/relationships/hyperlink" Target="https://sleepcouncil.org.uk/advice-support/sleep-advice/sleep-hygiene/" TargetMode="External"/><Relationship Id="rId4" Type="http://schemas.openxmlformats.org/officeDocument/2006/relationships/hyperlink" Target="https://www.nhs.uk/livewell/insomnia/documents/sleepdiary.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assets.publishing.service.gov.uk/government/uploads/system/uploads/attachment_data/file/742750/Eatwell_Guide_booklet_2018v4.pdf" TargetMode="External"/><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webp"/><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5.webp"/><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742750/Eatwell_Guide_booklet_2018v4.pdf" TargetMode="External"/><Relationship Id="rId7" Type="http://schemas.openxmlformats.org/officeDocument/2006/relationships/hyperlink" Target="https://www.twinkl.co.uk/resources/food-drink-and-eating/healthy-eating/healthy-eating-activities-and-games" TargetMode="External"/><Relationship Id="rId2" Type="http://schemas.openxmlformats.org/officeDocument/2006/relationships/image" Target="../media/image12.jpg"/><Relationship Id="rId1" Type="http://schemas.openxmlformats.org/officeDocument/2006/relationships/slideLayout" Target="../slideLayouts/slideLayout1.xml"/><Relationship Id="rId6" Type="http://schemas.openxmlformats.org/officeDocument/2006/relationships/hyperlink" Target="https://www.nhs.uk/change4life" TargetMode="External"/><Relationship Id="rId5" Type="http://schemas.openxmlformats.org/officeDocument/2006/relationships/hyperlink" Target="https://www.bbcgoodfood.com/recipes/collection/healthy-kids-recipes" TargetMode="External"/><Relationship Id="rId4" Type="http://schemas.openxmlformats.org/officeDocument/2006/relationships/hyperlink" Target="https://www.nhs.uk/live-well/healthy-weight/national-child-measurement-programm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bbc.co.uk/cbeebies/radio/poem-morning-routine" TargetMode="External"/><Relationship Id="rId2" Type="http://schemas.openxmlformats.org/officeDocument/2006/relationships/image" Target="../media/image11.jpg"/><Relationship Id="rId1" Type="http://schemas.openxmlformats.org/officeDocument/2006/relationships/slideLayout" Target="../slideLayouts/slideLayout1.xml"/><Relationship Id="rId5" Type="http://schemas.openxmlformats.org/officeDocument/2006/relationships/hyperlink" Target="https://www.highspeedtraining.co.uk/hub/the-importance-of-routine-for-children/" TargetMode="External"/><Relationship Id="rId4" Type="http://schemas.openxmlformats.org/officeDocument/2006/relationships/hyperlink" Target="https://www.bbc.co.uk/cbeebies/grownups/sleep-problems-in-older-childre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www.pacey.org.uk/working-in-childcare/spotlight-on/being-school-ready/?gclid=EAIaIQobChMIj-aqjNy57wIVs2DmCh28uQ5uEAAYASAAEgIaAfD_BwE" TargetMode="External"/><Relationship Id="rId7" Type="http://schemas.openxmlformats.org/officeDocument/2006/relationships/hyperlink" Target="https://www.savethechildren.org.uk/blogs/2018/mind-the-gap-getting-our-children-ready-for-school" TargetMode="External"/><Relationship Id="rId2"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hyperlink" Target="https://www.buckshealthcare.nhs.uk/Downloads/CYP%20school%20nursing/CYP%20SN_2020/School%20Readiness%20Checklist%20-%20V5.pdf" TargetMode="External"/><Relationship Id="rId5" Type="http://schemas.openxmlformats.org/officeDocument/2006/relationships/hyperlink" Target="https://www.childcare.co.uk/information/school-readiness" TargetMode="External"/><Relationship Id="rId4" Type="http://schemas.openxmlformats.org/officeDocument/2006/relationships/hyperlink" Target="https://www.youtube.com/watch?v=0URlsHiPy10"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hyperlink" Target="https://www.amazon.co.uk/Siblings-Youre-Together-Spirit-Publishing/dp/1575423367/ref=sr_1_1?dchild=1&amp;keywords=siblings+youre+stuck+with+each+other%27&amp;qid=1617010827&amp;sr=8-1" TargetMode="External"/><Relationship Id="rId3" Type="http://schemas.openxmlformats.org/officeDocument/2006/relationships/hyperlink" Target="https://centerforparentingeducation.org/library-of-articles/sibling-rivalry/coping-sibling-rivalry/" TargetMode="External"/><Relationship Id="rId7" Type="http://schemas.openxmlformats.org/officeDocument/2006/relationships/hyperlink" Target="https://www.supernanny.co.uk/Advice/-/Family-Matters/-/Relationships/Sibling-rivalry-remedies.aspx" TargetMode="External"/><Relationship Id="rId2"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hyperlink" Target="https://raisingchildren.net.au/pre-teens/behaviour/sibling-fights/sibling-fighting" TargetMode="External"/><Relationship Id="rId5" Type="http://schemas.openxmlformats.org/officeDocument/2006/relationships/hyperlink" Target="https://raisingchildren.net.au/school-age/behaviour/friends-siblings/preventing-fights#6-coach-your-children-nav-title" TargetMode="External"/><Relationship Id="rId4" Type="http://schemas.openxmlformats.org/officeDocument/2006/relationships/hyperlink" Target="https://www.sitters.co.uk/blog/how-to-stop-siblings-fighting.aspx"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3">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15E4E"/>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2" name="Freeform: Shape 25">
            <a:extLst>
              <a:ext uri="{FF2B5EF4-FFF2-40B4-BE49-F238E27FC236}">
                <a16:creationId xmlns:a16="http://schemas.microsoft.com/office/drawing/2014/main" id="{4A8FDA66-67B4-4DBE-8354-C26F91ADB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custGeom>
            <a:avLst/>
            <a:gdLst>
              <a:gd name="connsiteX0" fmla="*/ 0 w 12191999"/>
              <a:gd name="connsiteY0" fmla="*/ 0 h 6857999"/>
              <a:gd name="connsiteX1" fmla="*/ 12191999 w 12191999"/>
              <a:gd name="connsiteY1" fmla="*/ 0 h 6857999"/>
              <a:gd name="connsiteX2" fmla="*/ 12191999 w 12191999"/>
              <a:gd name="connsiteY2" fmla="*/ 6857999 h 6857999"/>
              <a:gd name="connsiteX3" fmla="*/ 0 w 12191999"/>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1999" h="6857999">
                <a:moveTo>
                  <a:pt x="0" y="0"/>
                </a:moveTo>
                <a:lnTo>
                  <a:pt x="12191999" y="0"/>
                </a:lnTo>
                <a:lnTo>
                  <a:pt x="12191999" y="6857999"/>
                </a:lnTo>
                <a:lnTo>
                  <a:pt x="0" y="6857999"/>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27">
            <a:extLst>
              <a:ext uri="{FF2B5EF4-FFF2-40B4-BE49-F238E27FC236}">
                <a16:creationId xmlns:a16="http://schemas.microsoft.com/office/drawing/2014/main" id="{3B2B1500-BB55-471C-8A9E-67288297E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045E22C-A99D-41BB-AF14-EF1B1E745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6525"/>
            <a:ext cx="6130391" cy="672147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Subtitle 2">
            <a:extLst>
              <a:ext uri="{FF2B5EF4-FFF2-40B4-BE49-F238E27FC236}">
                <a16:creationId xmlns:a16="http://schemas.microsoft.com/office/drawing/2014/main" id="{4AB0DCCD-8089-4D9D-8A25-264CC2314B5D}"/>
              </a:ext>
            </a:extLst>
          </p:cNvPr>
          <p:cNvSpPr>
            <a:spLocks noGrp="1"/>
          </p:cNvSpPr>
          <p:nvPr>
            <p:ph type="subTitle" idx="1"/>
          </p:nvPr>
        </p:nvSpPr>
        <p:spPr>
          <a:xfrm>
            <a:off x="6485425" y="1183025"/>
            <a:ext cx="5351540" cy="4565166"/>
          </a:xfrm>
        </p:spPr>
        <p:txBody>
          <a:bodyPr anchor="b">
            <a:normAutofit/>
          </a:bodyPr>
          <a:lstStyle/>
          <a:p>
            <a:pPr algn="l"/>
            <a:r>
              <a:rPr lang="en-US" sz="2200" dirty="0"/>
              <a:t>This is an informal information session that has been developed to help explore and better understand the following subjects:</a:t>
            </a:r>
          </a:p>
          <a:p>
            <a:pPr marL="342900" indent="-342900" algn="l">
              <a:buFont typeface="Arial" panose="020B0604020202020204" pitchFamily="34" charset="0"/>
              <a:buChar char="•"/>
            </a:pPr>
            <a:r>
              <a:rPr lang="en-US" sz="2200" b="1" dirty="0"/>
              <a:t>Sleep</a:t>
            </a:r>
          </a:p>
          <a:p>
            <a:pPr marL="342900" indent="-342900" algn="l">
              <a:buFont typeface="Arial" panose="020B0604020202020204" pitchFamily="34" charset="0"/>
              <a:buChar char="•"/>
            </a:pPr>
            <a:r>
              <a:rPr lang="en-US" sz="2200" dirty="0"/>
              <a:t>Healthy Eating</a:t>
            </a:r>
          </a:p>
          <a:p>
            <a:pPr marL="342900" indent="-342900" algn="l">
              <a:buFont typeface="Arial" panose="020B0604020202020204" pitchFamily="34" charset="0"/>
              <a:buChar char="•"/>
            </a:pPr>
            <a:r>
              <a:rPr lang="en-US" sz="2200" dirty="0"/>
              <a:t>Routines</a:t>
            </a:r>
          </a:p>
          <a:p>
            <a:pPr marL="342900" indent="-342900" algn="l">
              <a:buFont typeface="Arial" panose="020B0604020202020204" pitchFamily="34" charset="0"/>
              <a:buChar char="•"/>
            </a:pPr>
            <a:r>
              <a:rPr lang="en-US" sz="2200" dirty="0"/>
              <a:t>School Readiness</a:t>
            </a:r>
          </a:p>
          <a:p>
            <a:pPr marL="342900" indent="-342900" algn="l">
              <a:buFont typeface="Arial" panose="020B0604020202020204" pitchFamily="34" charset="0"/>
              <a:buChar char="•"/>
            </a:pPr>
            <a:r>
              <a:rPr lang="en-US" sz="2200" dirty="0"/>
              <a:t>Sibling Rivalry</a:t>
            </a:r>
            <a:endParaRPr lang="en-GB" sz="2200" dirty="0"/>
          </a:p>
        </p:txBody>
      </p:sp>
      <p:sp>
        <p:nvSpPr>
          <p:cNvPr id="2" name="Title 1">
            <a:extLst>
              <a:ext uri="{FF2B5EF4-FFF2-40B4-BE49-F238E27FC236}">
                <a16:creationId xmlns:a16="http://schemas.microsoft.com/office/drawing/2014/main" id="{2E30F59A-676C-4F5E-9615-3B12DE1051DB}"/>
              </a:ext>
            </a:extLst>
          </p:cNvPr>
          <p:cNvSpPr>
            <a:spLocks noGrp="1"/>
          </p:cNvSpPr>
          <p:nvPr>
            <p:ph type="ctrTitle"/>
          </p:nvPr>
        </p:nvSpPr>
        <p:spPr>
          <a:xfrm>
            <a:off x="267456" y="2591544"/>
            <a:ext cx="5595478" cy="2286000"/>
          </a:xfrm>
        </p:spPr>
        <p:txBody>
          <a:bodyPr>
            <a:normAutofit/>
          </a:bodyPr>
          <a:lstStyle/>
          <a:p>
            <a:pPr algn="l"/>
            <a:r>
              <a:rPr lang="en-US" sz="5400" dirty="0"/>
              <a:t>The Family Pack Lifestyle</a:t>
            </a:r>
            <a:br>
              <a:rPr lang="en-US" sz="4400" dirty="0"/>
            </a:br>
            <a:endParaRPr lang="en-GB" sz="4400" dirty="0"/>
          </a:p>
        </p:txBody>
      </p:sp>
      <p:pic>
        <p:nvPicPr>
          <p:cNvPr id="11" name="Picture 10" descr="Text&#10;&#10;Description automatically generated">
            <a:extLst>
              <a:ext uri="{FF2B5EF4-FFF2-40B4-BE49-F238E27FC236}">
                <a16:creationId xmlns:a16="http://schemas.microsoft.com/office/drawing/2014/main" id="{E36988A6-8D85-4AB6-90B6-D64A60499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35" y="1088058"/>
            <a:ext cx="2383118" cy="1503485"/>
          </a:xfrm>
          <a:prstGeom prst="rect">
            <a:avLst/>
          </a:prstGeom>
        </p:spPr>
      </p:pic>
      <p:sp>
        <p:nvSpPr>
          <p:cNvPr id="6" name="TextBox 5">
            <a:extLst>
              <a:ext uri="{FF2B5EF4-FFF2-40B4-BE49-F238E27FC236}">
                <a16:creationId xmlns:a16="http://schemas.microsoft.com/office/drawing/2014/main" id="{492E690B-8237-4FA2-ABBB-EE4E790B9B32}"/>
              </a:ext>
            </a:extLst>
          </p:cNvPr>
          <p:cNvSpPr txBox="1"/>
          <p:nvPr/>
        </p:nvSpPr>
        <p:spPr>
          <a:xfrm>
            <a:off x="6397563" y="5826042"/>
            <a:ext cx="5702422" cy="954107"/>
          </a:xfrm>
          <a:prstGeom prst="rect">
            <a:avLst/>
          </a:prstGeom>
          <a:noFill/>
        </p:spPr>
        <p:txBody>
          <a:bodyPr wrap="square" rtlCol="0">
            <a:spAutoFit/>
          </a:bodyPr>
          <a:lstStyle/>
          <a:p>
            <a:r>
              <a:rPr lang="en-US" sz="1400" dirty="0">
                <a:solidFill>
                  <a:schemeClr val="tx1">
                    <a:lumMod val="85000"/>
                  </a:schemeClr>
                </a:solidFill>
              </a:rPr>
              <a:t>We understand that we all parent in slightly different ways, and what one parent does may not work for the other. You need to do what you feel may work best for you and your family. We hope the information in these sessions will be helpful” </a:t>
            </a:r>
            <a:endParaRPr lang="en-GB" sz="1400" dirty="0">
              <a:solidFill>
                <a:schemeClr val="tx1">
                  <a:lumMod val="85000"/>
                </a:schemeClr>
              </a:solidFill>
            </a:endParaRPr>
          </a:p>
        </p:txBody>
      </p:sp>
      <p:sp>
        <p:nvSpPr>
          <p:cNvPr id="7" name="TextBox 6">
            <a:extLst>
              <a:ext uri="{FF2B5EF4-FFF2-40B4-BE49-F238E27FC236}">
                <a16:creationId xmlns:a16="http://schemas.microsoft.com/office/drawing/2014/main" id="{C2A32502-33BA-403B-A57F-69D88541A9AB}"/>
              </a:ext>
            </a:extLst>
          </p:cNvPr>
          <p:cNvSpPr txBox="1"/>
          <p:nvPr/>
        </p:nvSpPr>
        <p:spPr>
          <a:xfrm>
            <a:off x="7732451" y="536693"/>
            <a:ext cx="2246050" cy="646331"/>
          </a:xfrm>
          <a:prstGeom prst="rect">
            <a:avLst/>
          </a:prstGeom>
          <a:noFill/>
        </p:spPr>
        <p:txBody>
          <a:bodyPr wrap="square" rtlCol="0">
            <a:spAutoFit/>
          </a:bodyPr>
          <a:lstStyle/>
          <a:p>
            <a:r>
              <a:rPr lang="en-US" sz="3600" dirty="0"/>
              <a:t>Welcome</a:t>
            </a:r>
            <a:endParaRPr lang="en-GB" sz="3600" dirty="0"/>
          </a:p>
        </p:txBody>
      </p:sp>
      <p:pic>
        <p:nvPicPr>
          <p:cNvPr id="22" name="Picture 21">
            <a:extLst>
              <a:ext uri="{FF2B5EF4-FFF2-40B4-BE49-F238E27FC236}">
                <a16:creationId xmlns:a16="http://schemas.microsoft.com/office/drawing/2014/main" id="{A7D3A40F-D2F3-4504-A4FC-688E96F84E8E}"/>
              </a:ext>
            </a:extLst>
          </p:cNvPr>
          <p:cNvPicPr>
            <a:picLocks noChangeAspect="1"/>
          </p:cNvPicPr>
          <p:nvPr/>
        </p:nvPicPr>
        <p:blipFill>
          <a:blip r:embed="rId3">
            <a:extLst>
              <a:ext uri="{28A0092B-C50C-407E-A947-70E740481C1C}">
                <a14:useLocalDpi xmlns:a14="http://schemas.microsoft.com/office/drawing/2010/main" val="0"/>
              </a:ext>
            </a:extLst>
          </a:blip>
          <a:srcRect t="20751" b="20751"/>
          <a:stretch/>
        </p:blipFill>
        <p:spPr>
          <a:xfrm>
            <a:off x="-2" y="5149407"/>
            <a:ext cx="5237019" cy="1717829"/>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83178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26">
            <a:extLst>
              <a:ext uri="{FF2B5EF4-FFF2-40B4-BE49-F238E27FC236}">
                <a16:creationId xmlns:a16="http://schemas.microsoft.com/office/drawing/2014/main" id="{665A5CBD-5BDA-4345-915C-718F0E585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E99B930-5B67-4F76-B11A-499BF2626DEE}"/>
              </a:ext>
            </a:extLst>
          </p:cNvPr>
          <p:cNvPicPr>
            <a:picLocks noChangeAspect="1"/>
          </p:cNvPicPr>
          <p:nvPr/>
        </p:nvPicPr>
        <p:blipFill rotWithShape="1">
          <a:blip r:embed="rId2">
            <a:extLst>
              <a:ext uri="{28A0092B-C50C-407E-A947-70E740481C1C}">
                <a14:useLocalDpi xmlns:a14="http://schemas.microsoft.com/office/drawing/2010/main" val="0"/>
              </a:ext>
            </a:extLst>
          </a:blip>
          <a:srcRect r="-2" b="13988"/>
          <a:stretch/>
        </p:blipFill>
        <p:spPr>
          <a:xfrm>
            <a:off x="6435910" y="0"/>
            <a:ext cx="5756090" cy="3960681"/>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32" name="Freeform: Shape 28">
            <a:extLst>
              <a:ext uri="{FF2B5EF4-FFF2-40B4-BE49-F238E27FC236}">
                <a16:creationId xmlns:a16="http://schemas.microsoft.com/office/drawing/2014/main" id="{15B3555A-31A8-4D7E-B5C5-2DBB03956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4051" y="-22158"/>
            <a:ext cx="5517949" cy="4594156"/>
          </a:xfrm>
          <a:custGeom>
            <a:avLst/>
            <a:gdLst>
              <a:gd name="connsiteX0" fmla="*/ 0 w 5756090"/>
              <a:gd name="connsiteY0" fmla="*/ 0 h 3960681"/>
              <a:gd name="connsiteX1" fmla="*/ 5756090 w 5756090"/>
              <a:gd name="connsiteY1" fmla="*/ 0 h 3960681"/>
              <a:gd name="connsiteX2" fmla="*/ 5756090 w 5756090"/>
              <a:gd name="connsiteY2" fmla="*/ 3463038 h 3960681"/>
              <a:gd name="connsiteX3" fmla="*/ 5558511 w 5756090"/>
              <a:gd name="connsiteY3" fmla="*/ 3561320 h 3960681"/>
              <a:gd name="connsiteX4" fmla="*/ 3480391 w 5756090"/>
              <a:gd name="connsiteY4" fmla="*/ 3940416 h 3960681"/>
              <a:gd name="connsiteX5" fmla="*/ 1605774 w 5756090"/>
              <a:gd name="connsiteY5" fmla="*/ 2854397 h 3960681"/>
              <a:gd name="connsiteX6" fmla="*/ 74389 w 5756090"/>
              <a:gd name="connsiteY6" fmla="*/ 325223 h 3960681"/>
              <a:gd name="connsiteX7" fmla="*/ 16895 w 5756090"/>
              <a:gd name="connsiteY7" fmla="*/ 104576 h 3960681"/>
              <a:gd name="connsiteX0" fmla="*/ 5739463 w 5739463"/>
              <a:gd name="connsiteY0" fmla="*/ 0 h 3960681"/>
              <a:gd name="connsiteX1" fmla="*/ 5739463 w 5739463"/>
              <a:gd name="connsiteY1" fmla="*/ 3463038 h 3960681"/>
              <a:gd name="connsiteX2" fmla="*/ 5541884 w 5739463"/>
              <a:gd name="connsiteY2" fmla="*/ 3561320 h 3960681"/>
              <a:gd name="connsiteX3" fmla="*/ 3463764 w 5739463"/>
              <a:gd name="connsiteY3" fmla="*/ 3940416 h 3960681"/>
              <a:gd name="connsiteX4" fmla="*/ 1589147 w 5739463"/>
              <a:gd name="connsiteY4" fmla="*/ 2854397 h 3960681"/>
              <a:gd name="connsiteX5" fmla="*/ 57762 w 5739463"/>
              <a:gd name="connsiteY5" fmla="*/ 325223 h 3960681"/>
              <a:gd name="connsiteX6" fmla="*/ 268 w 5739463"/>
              <a:gd name="connsiteY6" fmla="*/ 104576 h 3960681"/>
              <a:gd name="connsiteX7" fmla="*/ 79475 w 5739463"/>
              <a:gd name="connsiteY7" fmla="*/ 79214 h 3960681"/>
              <a:gd name="connsiteX0" fmla="*/ 5739195 w 5739195"/>
              <a:gd name="connsiteY0" fmla="*/ 0 h 3960681"/>
              <a:gd name="connsiteX1" fmla="*/ 5739195 w 5739195"/>
              <a:gd name="connsiteY1" fmla="*/ 3463038 h 3960681"/>
              <a:gd name="connsiteX2" fmla="*/ 5541616 w 5739195"/>
              <a:gd name="connsiteY2" fmla="*/ 3561320 h 3960681"/>
              <a:gd name="connsiteX3" fmla="*/ 3463496 w 5739195"/>
              <a:gd name="connsiteY3" fmla="*/ 3940416 h 3960681"/>
              <a:gd name="connsiteX4" fmla="*/ 1588879 w 5739195"/>
              <a:gd name="connsiteY4" fmla="*/ 2854397 h 3960681"/>
              <a:gd name="connsiteX5" fmla="*/ 57494 w 5739195"/>
              <a:gd name="connsiteY5" fmla="*/ 325223 h 3960681"/>
              <a:gd name="connsiteX6" fmla="*/ 0 w 5739195"/>
              <a:gd name="connsiteY6" fmla="*/ 104576 h 3960681"/>
              <a:gd name="connsiteX0" fmla="*/ 5739195 w 5739195"/>
              <a:gd name="connsiteY0" fmla="*/ 3358462 h 3856105"/>
              <a:gd name="connsiteX1" fmla="*/ 5541616 w 5739195"/>
              <a:gd name="connsiteY1" fmla="*/ 3456744 h 3856105"/>
              <a:gd name="connsiteX2" fmla="*/ 3463496 w 5739195"/>
              <a:gd name="connsiteY2" fmla="*/ 3835840 h 3856105"/>
              <a:gd name="connsiteX3" fmla="*/ 1588879 w 5739195"/>
              <a:gd name="connsiteY3" fmla="*/ 2749821 h 3856105"/>
              <a:gd name="connsiteX4" fmla="*/ 57494 w 5739195"/>
              <a:gd name="connsiteY4" fmla="*/ 220647 h 3856105"/>
              <a:gd name="connsiteX5" fmla="*/ 0 w 5739195"/>
              <a:gd name="connsiteY5" fmla="*/ 0 h 3856105"/>
              <a:gd name="connsiteX0" fmla="*/ 5799259 w 5799259"/>
              <a:gd name="connsiteY0" fmla="*/ 3482233 h 3979876"/>
              <a:gd name="connsiteX1" fmla="*/ 5601680 w 5799259"/>
              <a:gd name="connsiteY1" fmla="*/ 3580515 h 3979876"/>
              <a:gd name="connsiteX2" fmla="*/ 3523560 w 5799259"/>
              <a:gd name="connsiteY2" fmla="*/ 3959611 h 3979876"/>
              <a:gd name="connsiteX3" fmla="*/ 1648943 w 5799259"/>
              <a:gd name="connsiteY3" fmla="*/ 2873592 h 3979876"/>
              <a:gd name="connsiteX4" fmla="*/ 117558 w 5799259"/>
              <a:gd name="connsiteY4" fmla="*/ 344418 h 3979876"/>
              <a:gd name="connsiteX5" fmla="*/ 0 w 5799259"/>
              <a:gd name="connsiteY5" fmla="*/ 0 h 3979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9259" h="3979876">
                <a:moveTo>
                  <a:pt x="5799259" y="3482233"/>
                </a:moveTo>
                <a:lnTo>
                  <a:pt x="5601680" y="3580515"/>
                </a:lnTo>
                <a:cubicBezTo>
                  <a:pt x="4922508" y="3893723"/>
                  <a:pt x="4146966" y="4035971"/>
                  <a:pt x="3523560" y="3959611"/>
                </a:cubicBezTo>
                <a:cubicBezTo>
                  <a:pt x="2795137" y="3870656"/>
                  <a:pt x="2146179" y="3429872"/>
                  <a:pt x="1648943" y="2873592"/>
                </a:cubicBezTo>
                <a:cubicBezTo>
                  <a:pt x="1321865" y="2507432"/>
                  <a:pt x="420219" y="1339817"/>
                  <a:pt x="117558" y="344418"/>
                </a:cubicBezTo>
                <a:cubicBezTo>
                  <a:pt x="94859" y="269763"/>
                  <a:pt x="15466" y="72306"/>
                  <a:pt x="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2" name="Title 1">
            <a:extLst>
              <a:ext uri="{FF2B5EF4-FFF2-40B4-BE49-F238E27FC236}">
                <a16:creationId xmlns:a16="http://schemas.microsoft.com/office/drawing/2014/main" id="{7B26E285-0D31-4067-A68F-8FBB9FCFC3F8}"/>
              </a:ext>
            </a:extLst>
          </p:cNvPr>
          <p:cNvSpPr>
            <a:spLocks noGrp="1"/>
          </p:cNvSpPr>
          <p:nvPr>
            <p:ph type="ctrTitle"/>
          </p:nvPr>
        </p:nvSpPr>
        <p:spPr>
          <a:xfrm>
            <a:off x="4989872" y="1448658"/>
            <a:ext cx="9905999" cy="2285999"/>
          </a:xfrm>
        </p:spPr>
        <p:txBody>
          <a:bodyPr>
            <a:normAutofit/>
          </a:bodyPr>
          <a:lstStyle/>
          <a:p>
            <a:pPr algn="l"/>
            <a:r>
              <a:rPr lang="en-US" dirty="0"/>
              <a:t>Sleep</a:t>
            </a:r>
            <a:endParaRPr lang="en-GB" sz="4400" dirty="0"/>
          </a:p>
        </p:txBody>
      </p:sp>
      <p:pic>
        <p:nvPicPr>
          <p:cNvPr id="8" name="Picture 7">
            <a:extLst>
              <a:ext uri="{FF2B5EF4-FFF2-40B4-BE49-F238E27FC236}">
                <a16:creationId xmlns:a16="http://schemas.microsoft.com/office/drawing/2014/main" id="{A61B0A3D-7E47-4B45-920C-6F095364EB00}"/>
              </a:ext>
            </a:extLst>
          </p:cNvPr>
          <p:cNvPicPr>
            <a:picLocks noChangeAspect="1"/>
          </p:cNvPicPr>
          <p:nvPr/>
        </p:nvPicPr>
        <p:blipFill>
          <a:blip r:embed="rId3">
            <a:extLst>
              <a:ext uri="{28A0092B-C50C-407E-A947-70E740481C1C}">
                <a14:useLocalDpi xmlns:a14="http://schemas.microsoft.com/office/drawing/2010/main" val="0"/>
              </a:ext>
            </a:extLst>
          </a:blip>
          <a:srcRect t="28047" b="28047"/>
          <a:stretch/>
        </p:blipFill>
        <p:spPr>
          <a:xfrm>
            <a:off x="3028871" y="4949374"/>
            <a:ext cx="5796193" cy="1908627"/>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pic>
        <p:nvPicPr>
          <p:cNvPr id="17" name="Picture 16" descr="Text&#10;&#10;Description automatically generated">
            <a:extLst>
              <a:ext uri="{FF2B5EF4-FFF2-40B4-BE49-F238E27FC236}">
                <a16:creationId xmlns:a16="http://schemas.microsoft.com/office/drawing/2014/main" id="{923427B1-00B5-4CF0-8F14-3EC2F74A0E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456" y="5124991"/>
            <a:ext cx="2383118" cy="1503485"/>
          </a:xfrm>
          <a:prstGeom prst="rect">
            <a:avLst/>
          </a:prstGeom>
        </p:spPr>
      </p:pic>
    </p:spTree>
    <p:extLst>
      <p:ext uri="{BB962C8B-B14F-4D97-AF65-F5344CB8AC3E}">
        <p14:creationId xmlns:p14="http://schemas.microsoft.com/office/powerpoint/2010/main" val="310522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73FB23C-8CC6-4DF3-B0E0-56F6F3116BFE}"/>
              </a:ext>
            </a:extLst>
          </p:cNvPr>
          <p:cNvPicPr>
            <a:picLocks noChangeAspect="1"/>
          </p:cNvPicPr>
          <p:nvPr/>
        </p:nvPicPr>
        <p:blipFill>
          <a:blip r:embed="rId2">
            <a:extLst>
              <a:ext uri="{28A0092B-C50C-407E-A947-70E740481C1C}">
                <a14:useLocalDpi xmlns:a14="http://schemas.microsoft.com/office/drawing/2010/main" val="0"/>
              </a:ext>
            </a:extLst>
          </a:blip>
          <a:srcRect t="38907" b="38907"/>
          <a:stretch/>
        </p:blipFill>
        <p:spPr>
          <a:xfrm>
            <a:off x="5092672" y="5893539"/>
            <a:ext cx="5796193" cy="964460"/>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
        <p:nvSpPr>
          <p:cNvPr id="2" name="Title 1">
            <a:extLst>
              <a:ext uri="{FF2B5EF4-FFF2-40B4-BE49-F238E27FC236}">
                <a16:creationId xmlns:a16="http://schemas.microsoft.com/office/drawing/2014/main" id="{48F9F821-AD44-4522-BF9E-71A8C4414BE2}"/>
              </a:ext>
            </a:extLst>
          </p:cNvPr>
          <p:cNvSpPr>
            <a:spLocks noGrp="1"/>
          </p:cNvSpPr>
          <p:nvPr>
            <p:ph type="ctrTitle"/>
          </p:nvPr>
        </p:nvSpPr>
        <p:spPr>
          <a:xfrm>
            <a:off x="762000" y="402867"/>
            <a:ext cx="10668000" cy="988612"/>
          </a:xfrm>
        </p:spPr>
        <p:txBody>
          <a:bodyPr/>
          <a:lstStyle/>
          <a:p>
            <a:r>
              <a:rPr lang="en-US" dirty="0"/>
              <a:t>Understanding Sleep</a:t>
            </a:r>
            <a:endParaRPr lang="en-GB" dirty="0"/>
          </a:p>
        </p:txBody>
      </p:sp>
      <p:sp>
        <p:nvSpPr>
          <p:cNvPr id="5" name="Subtitle 4">
            <a:extLst>
              <a:ext uri="{FF2B5EF4-FFF2-40B4-BE49-F238E27FC236}">
                <a16:creationId xmlns:a16="http://schemas.microsoft.com/office/drawing/2014/main" id="{0FABDA0B-9232-49A6-AE59-103115A6AAF7}"/>
              </a:ext>
            </a:extLst>
          </p:cNvPr>
          <p:cNvSpPr>
            <a:spLocks noGrp="1"/>
          </p:cNvSpPr>
          <p:nvPr>
            <p:ph type="subTitle" idx="1"/>
          </p:nvPr>
        </p:nvSpPr>
        <p:spPr>
          <a:xfrm>
            <a:off x="642731" y="1423283"/>
            <a:ext cx="10668000" cy="1566408"/>
          </a:xfrm>
        </p:spPr>
        <p:txBody>
          <a:bodyPr>
            <a:normAutofit/>
          </a:bodyPr>
          <a:lstStyle/>
          <a:p>
            <a:pPr algn="l"/>
            <a:r>
              <a:rPr lang="en-US" b="1" dirty="0">
                <a:solidFill>
                  <a:schemeClr val="bg1">
                    <a:lumMod val="95000"/>
                    <a:lumOff val="5000"/>
                    <a:alpha val="70000"/>
                  </a:schemeClr>
                </a:solidFill>
              </a:rPr>
              <a:t>How much sleep do think is needed?</a:t>
            </a:r>
          </a:p>
          <a:p>
            <a:pPr algn="l"/>
            <a:r>
              <a:rPr lang="en-US" dirty="0"/>
              <a:t>3 to 5 years?             6- 13 years?             14- 17 years?               Adults? </a:t>
            </a:r>
          </a:p>
          <a:p>
            <a:endParaRPr lang="en-GB" dirty="0"/>
          </a:p>
        </p:txBody>
      </p:sp>
      <p:sp>
        <p:nvSpPr>
          <p:cNvPr id="7" name="Subtitle 4">
            <a:extLst>
              <a:ext uri="{FF2B5EF4-FFF2-40B4-BE49-F238E27FC236}">
                <a16:creationId xmlns:a16="http://schemas.microsoft.com/office/drawing/2014/main" id="{6190D115-D875-436B-8C71-42689CA9198C}"/>
              </a:ext>
            </a:extLst>
          </p:cNvPr>
          <p:cNvSpPr txBox="1">
            <a:spLocks/>
          </p:cNvSpPr>
          <p:nvPr/>
        </p:nvSpPr>
        <p:spPr>
          <a:xfrm>
            <a:off x="642730" y="2913248"/>
            <a:ext cx="10966173" cy="560174"/>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How do you feel when you haven’t slept well?</a:t>
            </a:r>
          </a:p>
        </p:txBody>
      </p:sp>
      <p:sp>
        <p:nvSpPr>
          <p:cNvPr id="8" name="Subtitle 4">
            <a:extLst>
              <a:ext uri="{FF2B5EF4-FFF2-40B4-BE49-F238E27FC236}">
                <a16:creationId xmlns:a16="http://schemas.microsoft.com/office/drawing/2014/main" id="{AAB9BB47-F520-482C-9932-8CB4562789C6}"/>
              </a:ext>
            </a:extLst>
          </p:cNvPr>
          <p:cNvSpPr txBox="1">
            <a:spLocks/>
          </p:cNvSpPr>
          <p:nvPr/>
        </p:nvSpPr>
        <p:spPr>
          <a:xfrm>
            <a:off x="642730" y="4224836"/>
            <a:ext cx="10966173" cy="2633163"/>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Remember it is the same for your child:</a:t>
            </a:r>
          </a:p>
          <a:p>
            <a:pPr algn="l"/>
            <a:r>
              <a:rPr lang="en-US" dirty="0"/>
              <a:t>What is your child like when they haven’t slept? What helps them?</a:t>
            </a:r>
          </a:p>
          <a:p>
            <a:pPr algn="l"/>
            <a:r>
              <a:rPr lang="en-US" dirty="0"/>
              <a:t>Therefore we need to mindful of the importance of sleep and do what we can to support good sleep routines. </a:t>
            </a:r>
            <a:endParaRPr lang="en-GB" dirty="0"/>
          </a:p>
        </p:txBody>
      </p:sp>
      <p:sp>
        <p:nvSpPr>
          <p:cNvPr id="9" name="TextBox 8">
            <a:extLst>
              <a:ext uri="{FF2B5EF4-FFF2-40B4-BE49-F238E27FC236}">
                <a16:creationId xmlns:a16="http://schemas.microsoft.com/office/drawing/2014/main" id="{C225F61C-66DA-48EF-AC30-657EAF9503B2}"/>
              </a:ext>
            </a:extLst>
          </p:cNvPr>
          <p:cNvSpPr txBox="1"/>
          <p:nvPr/>
        </p:nvSpPr>
        <p:spPr>
          <a:xfrm>
            <a:off x="2327744" y="2016683"/>
            <a:ext cx="1148964" cy="646331"/>
          </a:xfrm>
          <a:prstGeom prst="rect">
            <a:avLst/>
          </a:prstGeom>
          <a:noFill/>
        </p:spPr>
        <p:txBody>
          <a:bodyPr wrap="square" rtlCol="0">
            <a:spAutoFit/>
          </a:bodyPr>
          <a:lstStyle/>
          <a:p>
            <a:pPr algn="ctr"/>
            <a:r>
              <a:rPr lang="en-US" b="1" dirty="0">
                <a:solidFill>
                  <a:schemeClr val="bg2">
                    <a:lumMod val="20000"/>
                    <a:lumOff val="80000"/>
                  </a:schemeClr>
                </a:solidFill>
              </a:rPr>
              <a:t>11/12  hours</a:t>
            </a:r>
            <a:endParaRPr lang="en-GB" b="1" dirty="0">
              <a:solidFill>
                <a:schemeClr val="bg2">
                  <a:lumMod val="20000"/>
                  <a:lumOff val="80000"/>
                </a:schemeClr>
              </a:solidFill>
            </a:endParaRPr>
          </a:p>
        </p:txBody>
      </p:sp>
      <p:sp>
        <p:nvSpPr>
          <p:cNvPr id="10" name="TextBox 9">
            <a:extLst>
              <a:ext uri="{FF2B5EF4-FFF2-40B4-BE49-F238E27FC236}">
                <a16:creationId xmlns:a16="http://schemas.microsoft.com/office/drawing/2014/main" id="{0F58BCE0-33D2-4203-AD07-2A3CDB9F33F8}"/>
              </a:ext>
            </a:extLst>
          </p:cNvPr>
          <p:cNvSpPr txBox="1"/>
          <p:nvPr/>
        </p:nvSpPr>
        <p:spPr>
          <a:xfrm>
            <a:off x="5161720" y="2016682"/>
            <a:ext cx="890547" cy="646331"/>
          </a:xfrm>
          <a:prstGeom prst="rect">
            <a:avLst/>
          </a:prstGeom>
          <a:noFill/>
        </p:spPr>
        <p:txBody>
          <a:bodyPr wrap="square" rtlCol="0">
            <a:spAutoFit/>
          </a:bodyPr>
          <a:lstStyle/>
          <a:p>
            <a:pPr algn="ctr"/>
            <a:r>
              <a:rPr lang="en-US" b="1" dirty="0">
                <a:solidFill>
                  <a:schemeClr val="bg2">
                    <a:lumMod val="20000"/>
                    <a:lumOff val="80000"/>
                  </a:schemeClr>
                </a:solidFill>
              </a:rPr>
              <a:t> 9/10 hours</a:t>
            </a:r>
            <a:endParaRPr lang="en-GB" b="1" dirty="0">
              <a:solidFill>
                <a:schemeClr val="bg2">
                  <a:lumMod val="20000"/>
                  <a:lumOff val="80000"/>
                </a:schemeClr>
              </a:solidFill>
            </a:endParaRPr>
          </a:p>
        </p:txBody>
      </p:sp>
      <p:sp>
        <p:nvSpPr>
          <p:cNvPr id="11" name="TextBox 10">
            <a:extLst>
              <a:ext uri="{FF2B5EF4-FFF2-40B4-BE49-F238E27FC236}">
                <a16:creationId xmlns:a16="http://schemas.microsoft.com/office/drawing/2014/main" id="{0234AAB9-0D7E-412F-82B7-A14FA6EEE1F0}"/>
              </a:ext>
            </a:extLst>
          </p:cNvPr>
          <p:cNvSpPr txBox="1"/>
          <p:nvPr/>
        </p:nvSpPr>
        <p:spPr>
          <a:xfrm>
            <a:off x="7920499" y="2056737"/>
            <a:ext cx="890548" cy="646331"/>
          </a:xfrm>
          <a:prstGeom prst="rect">
            <a:avLst/>
          </a:prstGeom>
          <a:noFill/>
        </p:spPr>
        <p:txBody>
          <a:bodyPr wrap="square" rtlCol="0">
            <a:spAutoFit/>
          </a:bodyPr>
          <a:lstStyle/>
          <a:p>
            <a:pPr algn="ctr"/>
            <a:r>
              <a:rPr lang="en-US" b="1" dirty="0">
                <a:solidFill>
                  <a:schemeClr val="bg2">
                    <a:lumMod val="20000"/>
                    <a:lumOff val="80000"/>
                  </a:schemeClr>
                </a:solidFill>
              </a:rPr>
              <a:t>9 hours</a:t>
            </a:r>
            <a:endParaRPr lang="en-GB" b="1" dirty="0">
              <a:solidFill>
                <a:schemeClr val="bg2">
                  <a:lumMod val="20000"/>
                  <a:lumOff val="80000"/>
                </a:schemeClr>
              </a:solidFill>
            </a:endParaRPr>
          </a:p>
        </p:txBody>
      </p:sp>
      <p:sp>
        <p:nvSpPr>
          <p:cNvPr id="12" name="TextBox 11">
            <a:extLst>
              <a:ext uri="{FF2B5EF4-FFF2-40B4-BE49-F238E27FC236}">
                <a16:creationId xmlns:a16="http://schemas.microsoft.com/office/drawing/2014/main" id="{CFF99F28-F780-41D0-847F-D409DC43F920}"/>
              </a:ext>
            </a:extLst>
          </p:cNvPr>
          <p:cNvSpPr txBox="1"/>
          <p:nvPr/>
        </p:nvSpPr>
        <p:spPr>
          <a:xfrm>
            <a:off x="10123995" y="2056737"/>
            <a:ext cx="890548" cy="646331"/>
          </a:xfrm>
          <a:prstGeom prst="rect">
            <a:avLst/>
          </a:prstGeom>
          <a:noFill/>
        </p:spPr>
        <p:txBody>
          <a:bodyPr wrap="square" rtlCol="0">
            <a:spAutoFit/>
          </a:bodyPr>
          <a:lstStyle/>
          <a:p>
            <a:pPr algn="ctr"/>
            <a:r>
              <a:rPr lang="en-US" b="1" dirty="0">
                <a:solidFill>
                  <a:schemeClr val="bg2">
                    <a:lumMod val="20000"/>
                    <a:lumOff val="80000"/>
                  </a:schemeClr>
                </a:solidFill>
              </a:rPr>
              <a:t>6-8 hours</a:t>
            </a:r>
            <a:endParaRPr lang="en-GB" b="1" dirty="0">
              <a:solidFill>
                <a:schemeClr val="bg2">
                  <a:lumMod val="20000"/>
                  <a:lumOff val="80000"/>
                </a:schemeClr>
              </a:solidFill>
            </a:endParaRPr>
          </a:p>
        </p:txBody>
      </p:sp>
      <p:sp>
        <p:nvSpPr>
          <p:cNvPr id="13" name="Subtitle 4">
            <a:extLst>
              <a:ext uri="{FF2B5EF4-FFF2-40B4-BE49-F238E27FC236}">
                <a16:creationId xmlns:a16="http://schemas.microsoft.com/office/drawing/2014/main" id="{58D24391-6A54-4F94-88F5-F5E88AFE4FF1}"/>
              </a:ext>
            </a:extLst>
          </p:cNvPr>
          <p:cNvSpPr txBox="1">
            <a:spLocks/>
          </p:cNvSpPr>
          <p:nvPr/>
        </p:nvSpPr>
        <p:spPr>
          <a:xfrm>
            <a:off x="642728" y="3422753"/>
            <a:ext cx="3509393" cy="624128"/>
          </a:xfrm>
          <a:prstGeom prst="rect">
            <a:avLst/>
          </a:prstGeom>
        </p:spPr>
        <p:txBody>
          <a:bodyPr vert="horz" lIns="91440" tIns="45720" rIns="91440" bIns="45720" rtlCol="0">
            <a:no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Unable to concentrate,</a:t>
            </a:r>
            <a:endParaRPr lang="en-GB" dirty="0"/>
          </a:p>
        </p:txBody>
      </p:sp>
      <p:sp>
        <p:nvSpPr>
          <p:cNvPr id="14" name="Subtitle 4">
            <a:extLst>
              <a:ext uri="{FF2B5EF4-FFF2-40B4-BE49-F238E27FC236}">
                <a16:creationId xmlns:a16="http://schemas.microsoft.com/office/drawing/2014/main" id="{7E64950C-AA51-44E6-85EF-561CC695FF72}"/>
              </a:ext>
            </a:extLst>
          </p:cNvPr>
          <p:cNvSpPr txBox="1">
            <a:spLocks/>
          </p:cNvSpPr>
          <p:nvPr/>
        </p:nvSpPr>
        <p:spPr>
          <a:xfrm>
            <a:off x="7125681" y="3411410"/>
            <a:ext cx="3959087" cy="653930"/>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How else might you feel?</a:t>
            </a:r>
          </a:p>
          <a:p>
            <a:endParaRPr lang="en-GB" dirty="0"/>
          </a:p>
        </p:txBody>
      </p:sp>
      <p:sp>
        <p:nvSpPr>
          <p:cNvPr id="15" name="Subtitle 4">
            <a:extLst>
              <a:ext uri="{FF2B5EF4-FFF2-40B4-BE49-F238E27FC236}">
                <a16:creationId xmlns:a16="http://schemas.microsoft.com/office/drawing/2014/main" id="{AD5051E5-CF0C-4EBD-B035-FDBDEA0A9706}"/>
              </a:ext>
            </a:extLst>
          </p:cNvPr>
          <p:cNvSpPr txBox="1">
            <a:spLocks/>
          </p:cNvSpPr>
          <p:nvPr/>
        </p:nvSpPr>
        <p:spPr>
          <a:xfrm>
            <a:off x="3902223" y="3414802"/>
            <a:ext cx="1502093" cy="560174"/>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Irritable?</a:t>
            </a:r>
            <a:endParaRPr lang="en-GB" dirty="0"/>
          </a:p>
        </p:txBody>
      </p:sp>
      <p:sp>
        <p:nvSpPr>
          <p:cNvPr id="16" name="Subtitle 4">
            <a:extLst>
              <a:ext uri="{FF2B5EF4-FFF2-40B4-BE49-F238E27FC236}">
                <a16:creationId xmlns:a16="http://schemas.microsoft.com/office/drawing/2014/main" id="{A1882B8E-9CFC-49BD-91AB-6DF2C9A29723}"/>
              </a:ext>
            </a:extLst>
          </p:cNvPr>
          <p:cNvSpPr txBox="1">
            <a:spLocks/>
          </p:cNvSpPr>
          <p:nvPr/>
        </p:nvSpPr>
        <p:spPr>
          <a:xfrm>
            <a:off x="5220611" y="3411410"/>
            <a:ext cx="2088775" cy="743499"/>
          </a:xfrm>
          <a:prstGeom prst="rect">
            <a:avLst/>
          </a:prstGeom>
        </p:spPr>
        <p:txBody>
          <a:bodyPr vert="horz" lIns="91440" tIns="45720" rIns="91440" bIns="45720" rtlCol="0">
            <a:no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Shorter fuse?</a:t>
            </a:r>
            <a:endParaRPr lang="en-GB" dirty="0"/>
          </a:p>
        </p:txBody>
      </p:sp>
    </p:spTree>
    <p:extLst>
      <p:ext uri="{BB962C8B-B14F-4D97-AF65-F5344CB8AC3E}">
        <p14:creationId xmlns:p14="http://schemas.microsoft.com/office/powerpoint/2010/main" val="424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6">
                                            <p:txEl>
                                              <p:pRg st="0" end="0"/>
                                            </p:txEl>
                                          </p:spTgt>
                                        </p:tgtEl>
                                        <p:attrNameLst>
                                          <p:attrName>style.visibility</p:attrName>
                                        </p:attrNameLst>
                                      </p:cBhvr>
                                      <p:to>
                                        <p:strVal val="visible"/>
                                      </p:to>
                                    </p:set>
                                    <p:animEffect transition="in" filter="fade">
                                      <p:cBhvr>
                                        <p:cTn id="59" dur="1000"/>
                                        <p:tgtEl>
                                          <p:spTgt spid="16">
                                            <p:txEl>
                                              <p:pRg st="0" end="0"/>
                                            </p:txEl>
                                          </p:spTgt>
                                        </p:tgtEl>
                                      </p:cBhvr>
                                    </p:animEffect>
                                    <p:anim calcmode="lin" valueType="num">
                                      <p:cBhvr>
                                        <p:cTn id="60"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61"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1000"/>
                                        <p:tgtEl>
                                          <p:spTgt spid="14"/>
                                        </p:tgtEl>
                                      </p:cBhvr>
                                    </p:animEffect>
                                    <p:anim calcmode="lin" valueType="num">
                                      <p:cBhvr>
                                        <p:cTn id="67" dur="1000" fill="hold"/>
                                        <p:tgtEl>
                                          <p:spTgt spid="14"/>
                                        </p:tgtEl>
                                        <p:attrNameLst>
                                          <p:attrName>ppt_x</p:attrName>
                                        </p:attrNameLst>
                                      </p:cBhvr>
                                      <p:tavLst>
                                        <p:tav tm="0">
                                          <p:val>
                                            <p:strVal val="#ppt_x"/>
                                          </p:val>
                                        </p:tav>
                                        <p:tav tm="100000">
                                          <p:val>
                                            <p:strVal val="#ppt_x"/>
                                          </p:val>
                                        </p:tav>
                                      </p:tavLst>
                                    </p:anim>
                                    <p:anim calcmode="lin" valueType="num">
                                      <p:cBhvr>
                                        <p:cTn id="6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8">
                                            <p:txEl>
                                              <p:pRg st="0" end="0"/>
                                            </p:txEl>
                                          </p:spTgt>
                                        </p:tgtEl>
                                        <p:attrNameLst>
                                          <p:attrName>style.visibility</p:attrName>
                                        </p:attrNameLst>
                                      </p:cBhvr>
                                      <p:to>
                                        <p:strVal val="visible"/>
                                      </p:to>
                                    </p:set>
                                    <p:animEffect transition="in" filter="fade">
                                      <p:cBhvr>
                                        <p:cTn id="73" dur="1000"/>
                                        <p:tgtEl>
                                          <p:spTgt spid="8">
                                            <p:txEl>
                                              <p:pRg st="0" end="0"/>
                                            </p:txEl>
                                          </p:spTgt>
                                        </p:tgtEl>
                                      </p:cBhvr>
                                    </p:animEffect>
                                    <p:anim calcmode="lin" valueType="num">
                                      <p:cBhvr>
                                        <p:cTn id="7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7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nodeType="clickEffect">
                                  <p:stCondLst>
                                    <p:cond delay="0"/>
                                  </p:stCondLst>
                                  <p:childTnLst>
                                    <p:set>
                                      <p:cBhvr>
                                        <p:cTn id="79" dur="1" fill="hold">
                                          <p:stCondLst>
                                            <p:cond delay="0"/>
                                          </p:stCondLst>
                                        </p:cTn>
                                        <p:tgtEl>
                                          <p:spTgt spid="8">
                                            <p:txEl>
                                              <p:pRg st="1" end="1"/>
                                            </p:txEl>
                                          </p:spTgt>
                                        </p:tgtEl>
                                        <p:attrNameLst>
                                          <p:attrName>style.visibility</p:attrName>
                                        </p:attrNameLst>
                                      </p:cBhvr>
                                      <p:to>
                                        <p:strVal val="visible"/>
                                      </p:to>
                                    </p:set>
                                    <p:animEffect transition="in" filter="fade">
                                      <p:cBhvr>
                                        <p:cTn id="80" dur="1000"/>
                                        <p:tgtEl>
                                          <p:spTgt spid="8">
                                            <p:txEl>
                                              <p:pRg st="1" end="1"/>
                                            </p:txEl>
                                          </p:spTgt>
                                        </p:tgtEl>
                                      </p:cBhvr>
                                    </p:animEffect>
                                    <p:anim calcmode="lin" valueType="num">
                                      <p:cBhvr>
                                        <p:cTn id="81"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82"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8">
                                            <p:txEl>
                                              <p:pRg st="2" end="2"/>
                                            </p:txEl>
                                          </p:spTgt>
                                        </p:tgtEl>
                                        <p:attrNameLst>
                                          <p:attrName>style.visibility</p:attrName>
                                        </p:attrNameLst>
                                      </p:cBhvr>
                                      <p:to>
                                        <p:strVal val="visible"/>
                                      </p:to>
                                    </p:set>
                                    <p:animEffect transition="in" filter="fade">
                                      <p:cBhvr>
                                        <p:cTn id="87" dur="1000"/>
                                        <p:tgtEl>
                                          <p:spTgt spid="8">
                                            <p:txEl>
                                              <p:pRg st="2" end="2"/>
                                            </p:txEl>
                                          </p:spTgt>
                                        </p:tgtEl>
                                      </p:cBhvr>
                                    </p:animEffect>
                                    <p:anim calcmode="lin" valueType="num">
                                      <p:cBhvr>
                                        <p:cTn id="8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8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p:bldP spid="9" grpId="0"/>
      <p:bldP spid="10" grpId="0"/>
      <p:bldP spid="11" grpId="0"/>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4C2726-2A01-48BB-BAAB-7C4046788C8F}"/>
              </a:ext>
            </a:extLst>
          </p:cNvPr>
          <p:cNvPicPr>
            <a:picLocks noChangeAspect="1"/>
          </p:cNvPicPr>
          <p:nvPr/>
        </p:nvPicPr>
        <p:blipFill>
          <a:blip r:embed="rId2">
            <a:extLst>
              <a:ext uri="{28A0092B-C50C-407E-A947-70E740481C1C}">
                <a14:useLocalDpi xmlns:a14="http://schemas.microsoft.com/office/drawing/2010/main" val="0"/>
              </a:ext>
            </a:extLst>
          </a:blip>
          <a:srcRect l="1556" r="1556"/>
          <a:stretch/>
        </p:blipFill>
        <p:spPr>
          <a:xfrm>
            <a:off x="8389398"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762000" y="340582"/>
            <a:ext cx="10668000" cy="1020417"/>
          </a:xfrm>
        </p:spPr>
        <p:txBody>
          <a:bodyPr/>
          <a:lstStyle/>
          <a:p>
            <a:r>
              <a:rPr lang="en-US" dirty="0"/>
              <a:t>Sleep Routines</a:t>
            </a:r>
            <a:endParaRPr lang="en-GB" dirty="0"/>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596347" y="1376901"/>
            <a:ext cx="10668000" cy="1795669"/>
          </a:xfrm>
        </p:spPr>
        <p:txBody>
          <a:bodyPr>
            <a:normAutofit fontScale="92500" lnSpcReduction="10000"/>
          </a:bodyPr>
          <a:lstStyle/>
          <a:p>
            <a:pPr algn="l"/>
            <a:r>
              <a:rPr lang="en-US" sz="2600" b="1" dirty="0">
                <a:solidFill>
                  <a:schemeClr val="bg1">
                    <a:lumMod val="95000"/>
                    <a:lumOff val="5000"/>
                    <a:alpha val="70000"/>
                  </a:schemeClr>
                </a:solidFill>
              </a:rPr>
              <a:t>Why is Sleep so important?</a:t>
            </a:r>
          </a:p>
          <a:p>
            <a:pPr algn="l"/>
            <a:r>
              <a:rPr lang="en-US" dirty="0"/>
              <a:t>Sleep is extremely important to support children’s development, both physically and mentally. Establishing good sleep patterns can help them to achieve their full potential. </a:t>
            </a:r>
            <a:endParaRPr lang="en-GB" dirty="0"/>
          </a:p>
        </p:txBody>
      </p:sp>
      <p:sp>
        <p:nvSpPr>
          <p:cNvPr id="4" name="Subtitle 2">
            <a:extLst>
              <a:ext uri="{FF2B5EF4-FFF2-40B4-BE49-F238E27FC236}">
                <a16:creationId xmlns:a16="http://schemas.microsoft.com/office/drawing/2014/main" id="{AA673581-30A2-47E9-A84C-D42A43570DBE}"/>
              </a:ext>
            </a:extLst>
          </p:cNvPr>
          <p:cNvSpPr txBox="1">
            <a:spLocks/>
          </p:cNvSpPr>
          <p:nvPr/>
        </p:nvSpPr>
        <p:spPr>
          <a:xfrm>
            <a:off x="596347" y="3107635"/>
            <a:ext cx="10668000" cy="1524000"/>
          </a:xfrm>
          <a:prstGeom prst="rect">
            <a:avLst/>
          </a:prstGeom>
        </p:spPr>
        <p:txBody>
          <a:bodyPr vert="horz" lIns="91440" tIns="45720" rIns="91440" bIns="45720" rtlCol="0">
            <a:normAutofit lnSpcReduction="1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If we do not get enough sleep, it can cause:</a:t>
            </a:r>
          </a:p>
          <a:p>
            <a:pPr algn="l"/>
            <a:r>
              <a:rPr lang="en-US" dirty="0"/>
              <a:t>Concentration difficulties, stress, more anxious, hyperactivity and </a:t>
            </a:r>
            <a:r>
              <a:rPr lang="en-US" dirty="0" err="1"/>
              <a:t>behaviour</a:t>
            </a:r>
            <a:r>
              <a:rPr lang="en-US" dirty="0"/>
              <a:t> difficulties, poor memory.</a:t>
            </a:r>
            <a:endParaRPr lang="en-GB" dirty="0"/>
          </a:p>
        </p:txBody>
      </p:sp>
      <p:sp>
        <p:nvSpPr>
          <p:cNvPr id="6" name="Subtitle 2">
            <a:extLst>
              <a:ext uri="{FF2B5EF4-FFF2-40B4-BE49-F238E27FC236}">
                <a16:creationId xmlns:a16="http://schemas.microsoft.com/office/drawing/2014/main" id="{A4F8A497-D8CE-4674-AD62-6261780A8E58}"/>
              </a:ext>
            </a:extLst>
          </p:cNvPr>
          <p:cNvSpPr txBox="1">
            <a:spLocks/>
          </p:cNvSpPr>
          <p:nvPr/>
        </p:nvSpPr>
        <p:spPr>
          <a:xfrm>
            <a:off x="596347" y="4719099"/>
            <a:ext cx="10668000" cy="1524000"/>
          </a:xfrm>
          <a:prstGeom prst="rect">
            <a:avLst/>
          </a:prstGeom>
        </p:spPr>
        <p:txBody>
          <a:bodyPr vert="horz" lIns="91440" tIns="45720" rIns="91440" bIns="45720" rtlCol="0">
            <a:normAutofit lnSpcReduction="1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What can prevent a good sleep routine?</a:t>
            </a:r>
          </a:p>
          <a:p>
            <a:pPr algn="l"/>
            <a:r>
              <a:rPr lang="en-US" dirty="0"/>
              <a:t>Certain foods can affect sleep, technology/screen time, struggle to switch off, worries/active mind, FOMO, (basically the same struggles we may have)</a:t>
            </a:r>
            <a:endParaRPr lang="en-GB" dirty="0"/>
          </a:p>
        </p:txBody>
      </p:sp>
    </p:spTree>
    <p:extLst>
      <p:ext uri="{BB962C8B-B14F-4D97-AF65-F5344CB8AC3E}">
        <p14:creationId xmlns:p14="http://schemas.microsoft.com/office/powerpoint/2010/main" val="260372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1000"/>
                                        <p:tgtEl>
                                          <p:spTgt spid="6">
                                            <p:txEl>
                                              <p:pRg st="0" end="0"/>
                                            </p:txEl>
                                          </p:spTgt>
                                        </p:tgtEl>
                                      </p:cBhvr>
                                    </p:animEffect>
                                    <p:anim calcmode="lin" valueType="num">
                                      <p:cBhvr>
                                        <p:cTn id="3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Effect transition="in" filter="fade">
                                      <p:cBhvr>
                                        <p:cTn id="42" dur="1000"/>
                                        <p:tgtEl>
                                          <p:spTgt spid="6">
                                            <p:txEl>
                                              <p:pRg st="1" end="1"/>
                                            </p:txEl>
                                          </p:spTgt>
                                        </p:tgtEl>
                                      </p:cBhvr>
                                    </p:animEffect>
                                    <p:anim calcmode="lin" valueType="num">
                                      <p:cBhvr>
                                        <p:cTn id="4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7DE2157-F0E0-4E9C-9C4A-CFC6169D297D}"/>
              </a:ext>
            </a:extLst>
          </p:cNvPr>
          <p:cNvPicPr>
            <a:picLocks noChangeAspect="1"/>
          </p:cNvPicPr>
          <p:nvPr/>
        </p:nvPicPr>
        <p:blipFill>
          <a:blip r:embed="rId2">
            <a:extLst>
              <a:ext uri="{28A0092B-C50C-407E-A947-70E740481C1C}">
                <a14:useLocalDpi xmlns:a14="http://schemas.microsoft.com/office/drawing/2010/main" val="0"/>
              </a:ext>
            </a:extLst>
          </a:blip>
          <a:srcRect t="8644" b="8644"/>
          <a:stretch/>
        </p:blipFill>
        <p:spPr>
          <a:xfrm>
            <a:off x="0" y="0"/>
            <a:ext cx="2507226" cy="2766032"/>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2" name="Title 1">
            <a:extLst>
              <a:ext uri="{FF2B5EF4-FFF2-40B4-BE49-F238E27FC236}">
                <a16:creationId xmlns:a16="http://schemas.microsoft.com/office/drawing/2014/main" id="{B15E8668-AA92-436D-A737-3EECB790B5E8}"/>
              </a:ext>
            </a:extLst>
          </p:cNvPr>
          <p:cNvSpPr>
            <a:spLocks noGrp="1"/>
          </p:cNvSpPr>
          <p:nvPr>
            <p:ph type="ctrTitle"/>
          </p:nvPr>
        </p:nvSpPr>
        <p:spPr>
          <a:xfrm>
            <a:off x="1531247" y="298478"/>
            <a:ext cx="10668000" cy="939579"/>
          </a:xfrm>
        </p:spPr>
        <p:txBody>
          <a:bodyPr/>
          <a:lstStyle/>
          <a:p>
            <a:r>
              <a:rPr lang="en-US" dirty="0"/>
              <a:t>What can you do to help?</a:t>
            </a:r>
            <a:endParaRPr lang="en-GB" dirty="0"/>
          </a:p>
        </p:txBody>
      </p:sp>
      <p:sp>
        <p:nvSpPr>
          <p:cNvPr id="4" name="Subtitle 2">
            <a:extLst>
              <a:ext uri="{FF2B5EF4-FFF2-40B4-BE49-F238E27FC236}">
                <a16:creationId xmlns:a16="http://schemas.microsoft.com/office/drawing/2014/main" id="{9FB9AFB7-62D8-41EF-9715-2515F75CBF27}"/>
              </a:ext>
            </a:extLst>
          </p:cNvPr>
          <p:cNvSpPr txBox="1">
            <a:spLocks noGrp="1"/>
          </p:cNvSpPr>
          <p:nvPr>
            <p:ph type="subTitle" idx="1"/>
          </p:nvPr>
        </p:nvSpPr>
        <p:spPr>
          <a:xfrm>
            <a:off x="2654709" y="1463039"/>
            <a:ext cx="8568557" cy="1422203"/>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Sleep isn’t just the time that they spend in bed.</a:t>
            </a:r>
          </a:p>
          <a:p>
            <a:pPr algn="l"/>
            <a:r>
              <a:rPr lang="en-US" dirty="0"/>
              <a:t>Sleep routines should be prepared for up to an hour before the child goes to bed.</a:t>
            </a:r>
          </a:p>
        </p:txBody>
      </p:sp>
      <p:sp>
        <p:nvSpPr>
          <p:cNvPr id="5" name="Subtitle 2">
            <a:extLst>
              <a:ext uri="{FF2B5EF4-FFF2-40B4-BE49-F238E27FC236}">
                <a16:creationId xmlns:a16="http://schemas.microsoft.com/office/drawing/2014/main" id="{3F6637D0-6DFF-4F7E-939A-440061B825EB}"/>
              </a:ext>
            </a:extLst>
          </p:cNvPr>
          <p:cNvSpPr txBox="1">
            <a:spLocks/>
          </p:cNvSpPr>
          <p:nvPr/>
        </p:nvSpPr>
        <p:spPr>
          <a:xfrm>
            <a:off x="555267" y="2719346"/>
            <a:ext cx="10668000" cy="709654"/>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What can you do to help improve your child’s sleep routine?</a:t>
            </a:r>
          </a:p>
          <a:p>
            <a:pPr algn="l"/>
            <a:endParaRPr lang="en-US" b="1" dirty="0"/>
          </a:p>
        </p:txBody>
      </p:sp>
      <p:sp>
        <p:nvSpPr>
          <p:cNvPr id="6" name="Subtitle 2">
            <a:extLst>
              <a:ext uri="{FF2B5EF4-FFF2-40B4-BE49-F238E27FC236}">
                <a16:creationId xmlns:a16="http://schemas.microsoft.com/office/drawing/2014/main" id="{A90FF8B1-1E07-48BF-83E4-D99F6DC79656}"/>
              </a:ext>
            </a:extLst>
          </p:cNvPr>
          <p:cNvSpPr txBox="1">
            <a:spLocks/>
          </p:cNvSpPr>
          <p:nvPr/>
        </p:nvSpPr>
        <p:spPr>
          <a:xfrm>
            <a:off x="555267" y="3460803"/>
            <a:ext cx="2895599" cy="3392557"/>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 </a:t>
            </a:r>
            <a:r>
              <a:rPr lang="en-US" sz="2900" b="1" dirty="0"/>
              <a:t>Infants (4-7)</a:t>
            </a:r>
          </a:p>
          <a:p>
            <a:pPr marL="342900" indent="-342900" algn="l">
              <a:buFont typeface="Arial" panose="020B0604020202020204" pitchFamily="34" charset="0"/>
              <a:buChar char="•"/>
            </a:pPr>
            <a:r>
              <a:rPr lang="en-US" dirty="0"/>
              <a:t>Turn off screens</a:t>
            </a:r>
          </a:p>
          <a:p>
            <a:pPr marL="342900" indent="-342900" algn="l">
              <a:buFont typeface="Arial" panose="020B0604020202020204" pitchFamily="34" charset="0"/>
              <a:buChar char="•"/>
            </a:pPr>
            <a:r>
              <a:rPr lang="en-US" dirty="0"/>
              <a:t>Dim lights/close curtains</a:t>
            </a:r>
          </a:p>
          <a:p>
            <a:pPr marL="342900" indent="-342900" algn="l">
              <a:buFont typeface="Arial" panose="020B0604020202020204" pitchFamily="34" charset="0"/>
              <a:buChar char="•"/>
            </a:pPr>
            <a:r>
              <a:rPr lang="en-US" dirty="0"/>
              <a:t>Quiet/calm activities</a:t>
            </a:r>
          </a:p>
          <a:p>
            <a:pPr marL="342900" indent="-342900" algn="l">
              <a:buFont typeface="Arial" panose="020B0604020202020204" pitchFamily="34" charset="0"/>
              <a:buChar char="•"/>
            </a:pPr>
            <a:r>
              <a:rPr lang="en-US" dirty="0"/>
              <a:t>Prepare for bed, Pj’s, brush teeth (keep the order the same)</a:t>
            </a:r>
          </a:p>
          <a:p>
            <a:pPr marL="342900" indent="-342900" algn="l">
              <a:buFont typeface="Arial" panose="020B0604020202020204" pitchFamily="34" charset="0"/>
              <a:buChar char="•"/>
            </a:pPr>
            <a:r>
              <a:rPr lang="en-US" dirty="0"/>
              <a:t>Storytime / bath time / warm milk</a:t>
            </a:r>
          </a:p>
          <a:p>
            <a:pPr marL="342900" indent="-342900" algn="l">
              <a:buFont typeface="Arial" panose="020B0604020202020204" pitchFamily="34" charset="0"/>
              <a:buChar char="•"/>
            </a:pPr>
            <a:r>
              <a:rPr lang="en-US" dirty="0"/>
              <a:t>Regulate the room temperature</a:t>
            </a:r>
          </a:p>
          <a:p>
            <a:pPr algn="l"/>
            <a:endParaRPr lang="en-US" dirty="0"/>
          </a:p>
          <a:p>
            <a:pPr algn="l"/>
            <a:endParaRPr lang="en-GB" dirty="0"/>
          </a:p>
        </p:txBody>
      </p:sp>
      <p:sp>
        <p:nvSpPr>
          <p:cNvPr id="7" name="Subtitle 2">
            <a:extLst>
              <a:ext uri="{FF2B5EF4-FFF2-40B4-BE49-F238E27FC236}">
                <a16:creationId xmlns:a16="http://schemas.microsoft.com/office/drawing/2014/main" id="{27FC81B8-4A1E-4094-9BC2-A8A8646C95ED}"/>
              </a:ext>
            </a:extLst>
          </p:cNvPr>
          <p:cNvSpPr txBox="1">
            <a:spLocks/>
          </p:cNvSpPr>
          <p:nvPr/>
        </p:nvSpPr>
        <p:spPr>
          <a:xfrm>
            <a:off x="3880237" y="3460804"/>
            <a:ext cx="2895599" cy="3397196"/>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400" dirty="0"/>
              <a:t> </a:t>
            </a:r>
            <a:r>
              <a:rPr lang="en-US" sz="3400" b="1" dirty="0"/>
              <a:t>Juniors (8-11)</a:t>
            </a:r>
          </a:p>
          <a:p>
            <a:pPr marL="342900" indent="-342900" algn="l">
              <a:buFont typeface="Arial" panose="020B0604020202020204" pitchFamily="34" charset="0"/>
              <a:buChar char="•"/>
            </a:pPr>
            <a:r>
              <a:rPr lang="en-US" dirty="0"/>
              <a:t>Turn off screens / remove media items. (give fair warnings / countdown)</a:t>
            </a:r>
          </a:p>
          <a:p>
            <a:pPr marL="342900" indent="-342900" algn="l">
              <a:buFont typeface="Arial" panose="020B0604020202020204" pitchFamily="34" charset="0"/>
              <a:buChar char="•"/>
            </a:pPr>
            <a:r>
              <a:rPr lang="en-US" dirty="0"/>
              <a:t>Dim lights/close curtains</a:t>
            </a:r>
          </a:p>
          <a:p>
            <a:pPr marL="342900" indent="-342900" algn="l">
              <a:buFont typeface="Arial" panose="020B0604020202020204" pitchFamily="34" charset="0"/>
              <a:buChar char="•"/>
            </a:pPr>
            <a:r>
              <a:rPr lang="en-US" dirty="0"/>
              <a:t>Quiet/calm activities</a:t>
            </a:r>
          </a:p>
          <a:p>
            <a:pPr marL="342900" indent="-342900" algn="l">
              <a:buFont typeface="Arial" panose="020B0604020202020204" pitchFamily="34" charset="0"/>
              <a:buChar char="•"/>
            </a:pPr>
            <a:r>
              <a:rPr lang="en-US" dirty="0"/>
              <a:t>Prepare for bed, Pj’s, brush teeth etc.</a:t>
            </a:r>
          </a:p>
          <a:p>
            <a:pPr marL="342900" indent="-342900" algn="l">
              <a:buFont typeface="Arial" panose="020B0604020202020204" pitchFamily="34" charset="0"/>
              <a:buChar char="•"/>
            </a:pPr>
            <a:r>
              <a:rPr lang="en-US" dirty="0"/>
              <a:t>Storytime / bath time / Talk time / conversation</a:t>
            </a:r>
          </a:p>
          <a:p>
            <a:pPr marL="342900" indent="-342900" algn="l">
              <a:buFont typeface="Arial" panose="020B0604020202020204" pitchFamily="34" charset="0"/>
              <a:buChar char="•"/>
            </a:pPr>
            <a:r>
              <a:rPr lang="en-US" dirty="0"/>
              <a:t>Regulate the room temperature</a:t>
            </a:r>
          </a:p>
          <a:p>
            <a:pPr algn="l"/>
            <a:endParaRPr lang="en-GB" dirty="0"/>
          </a:p>
        </p:txBody>
      </p:sp>
      <p:sp>
        <p:nvSpPr>
          <p:cNvPr id="8" name="Subtitle 2">
            <a:extLst>
              <a:ext uri="{FF2B5EF4-FFF2-40B4-BE49-F238E27FC236}">
                <a16:creationId xmlns:a16="http://schemas.microsoft.com/office/drawing/2014/main" id="{A1C1E724-C10B-4AD1-A7AF-7215782DD492}"/>
              </a:ext>
            </a:extLst>
          </p:cNvPr>
          <p:cNvSpPr txBox="1">
            <a:spLocks/>
          </p:cNvSpPr>
          <p:nvPr/>
        </p:nvSpPr>
        <p:spPr>
          <a:xfrm>
            <a:off x="7293336" y="3456164"/>
            <a:ext cx="2895599" cy="3397196"/>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400" dirty="0"/>
              <a:t> </a:t>
            </a:r>
            <a:r>
              <a:rPr lang="en-US" sz="3400" b="1" dirty="0"/>
              <a:t>Secondary (12-16)</a:t>
            </a:r>
          </a:p>
          <a:p>
            <a:pPr marL="342900" indent="-342900" algn="l">
              <a:buFont typeface="Arial" panose="020B0604020202020204" pitchFamily="34" charset="0"/>
              <a:buChar char="•"/>
            </a:pPr>
            <a:r>
              <a:rPr lang="en-US" dirty="0"/>
              <a:t>Turn off screens / remove media items. (give fair warnings / countdown)</a:t>
            </a:r>
          </a:p>
          <a:p>
            <a:pPr marL="342900" indent="-342900" algn="l">
              <a:buFont typeface="Arial" panose="020B0604020202020204" pitchFamily="34" charset="0"/>
              <a:buChar char="•"/>
            </a:pPr>
            <a:r>
              <a:rPr lang="en-US" dirty="0"/>
              <a:t>Dim lights/close curtains</a:t>
            </a:r>
          </a:p>
          <a:p>
            <a:pPr marL="342900" indent="-342900" algn="l">
              <a:buFont typeface="Arial" panose="020B0604020202020204" pitchFamily="34" charset="0"/>
              <a:buChar char="•"/>
            </a:pPr>
            <a:r>
              <a:rPr lang="en-US" dirty="0"/>
              <a:t>Quiet/calm activities</a:t>
            </a:r>
          </a:p>
          <a:p>
            <a:pPr marL="342900" indent="-342900" algn="l">
              <a:buFont typeface="Arial" panose="020B0604020202020204" pitchFamily="34" charset="0"/>
              <a:buChar char="•"/>
            </a:pPr>
            <a:r>
              <a:rPr lang="en-US" dirty="0"/>
              <a:t>Prepare for bed, Pj’s, brush teeth etc.</a:t>
            </a:r>
          </a:p>
          <a:p>
            <a:pPr marL="342900" indent="-342900" algn="l">
              <a:buFont typeface="Arial" panose="020B0604020202020204" pitchFamily="34" charset="0"/>
              <a:buChar char="•"/>
            </a:pPr>
            <a:r>
              <a:rPr lang="en-US" dirty="0"/>
              <a:t>bath / shower / play relaxing music / breathing techniques.</a:t>
            </a:r>
          </a:p>
          <a:p>
            <a:pPr marL="342900" indent="-342900" algn="l">
              <a:buFont typeface="Arial" panose="020B0604020202020204" pitchFamily="34" charset="0"/>
              <a:buChar char="•"/>
            </a:pPr>
            <a:r>
              <a:rPr lang="en-US" dirty="0"/>
              <a:t>Regulate the room temperature</a:t>
            </a:r>
          </a:p>
          <a:p>
            <a:pPr algn="l"/>
            <a:endParaRPr lang="en-GB" dirty="0"/>
          </a:p>
        </p:txBody>
      </p:sp>
    </p:spTree>
    <p:extLst>
      <p:ext uri="{BB962C8B-B14F-4D97-AF65-F5344CB8AC3E}">
        <p14:creationId xmlns:p14="http://schemas.microsoft.com/office/powerpoint/2010/main" val="1164953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fade">
                                      <p:cBhvr>
                                        <p:cTn id="35" dur="1000"/>
                                        <p:tgtEl>
                                          <p:spTgt spid="6">
                                            <p:txEl>
                                              <p:pRg st="1" end="1"/>
                                            </p:txEl>
                                          </p:spTgt>
                                        </p:tgtEl>
                                      </p:cBhvr>
                                    </p:animEffect>
                                    <p:anim calcmode="lin" valueType="num">
                                      <p:cBhvr>
                                        <p:cTn id="3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1000"/>
                                        <p:tgtEl>
                                          <p:spTgt spid="6">
                                            <p:txEl>
                                              <p:pRg st="2" end="2"/>
                                            </p:txEl>
                                          </p:spTgt>
                                        </p:tgtEl>
                                      </p:cBhvr>
                                    </p:animEffect>
                                    <p:anim calcmode="lin" valueType="num">
                                      <p:cBhvr>
                                        <p:cTn id="4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Effect transition="in" filter="fade">
                                      <p:cBhvr>
                                        <p:cTn id="49" dur="1000"/>
                                        <p:tgtEl>
                                          <p:spTgt spid="6">
                                            <p:txEl>
                                              <p:pRg st="3" end="3"/>
                                            </p:txEl>
                                          </p:spTgt>
                                        </p:tgtEl>
                                      </p:cBhvr>
                                    </p:animEffect>
                                    <p:anim calcmode="lin" valueType="num">
                                      <p:cBhvr>
                                        <p:cTn id="5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6">
                                            <p:txEl>
                                              <p:pRg st="4" end="4"/>
                                            </p:txEl>
                                          </p:spTgt>
                                        </p:tgtEl>
                                        <p:attrNameLst>
                                          <p:attrName>style.visibility</p:attrName>
                                        </p:attrNameLst>
                                      </p:cBhvr>
                                      <p:to>
                                        <p:strVal val="visible"/>
                                      </p:to>
                                    </p:set>
                                    <p:animEffect transition="in" filter="fade">
                                      <p:cBhvr>
                                        <p:cTn id="56" dur="1000"/>
                                        <p:tgtEl>
                                          <p:spTgt spid="6">
                                            <p:txEl>
                                              <p:pRg st="4" end="4"/>
                                            </p:txEl>
                                          </p:spTgt>
                                        </p:tgtEl>
                                      </p:cBhvr>
                                    </p:animEffect>
                                    <p:anim calcmode="lin" valueType="num">
                                      <p:cBhvr>
                                        <p:cTn id="57"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6">
                                            <p:txEl>
                                              <p:pRg st="5" end="5"/>
                                            </p:txEl>
                                          </p:spTgt>
                                        </p:tgtEl>
                                        <p:attrNameLst>
                                          <p:attrName>style.visibility</p:attrName>
                                        </p:attrNameLst>
                                      </p:cBhvr>
                                      <p:to>
                                        <p:strVal val="visible"/>
                                      </p:to>
                                    </p:set>
                                    <p:animEffect transition="in" filter="fade">
                                      <p:cBhvr>
                                        <p:cTn id="63" dur="1000"/>
                                        <p:tgtEl>
                                          <p:spTgt spid="6">
                                            <p:txEl>
                                              <p:pRg st="5" end="5"/>
                                            </p:txEl>
                                          </p:spTgt>
                                        </p:tgtEl>
                                      </p:cBhvr>
                                    </p:animEffect>
                                    <p:anim calcmode="lin" valueType="num">
                                      <p:cBhvr>
                                        <p:cTn id="64"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6">
                                            <p:txEl>
                                              <p:pRg st="6" end="6"/>
                                            </p:txEl>
                                          </p:spTgt>
                                        </p:tgtEl>
                                        <p:attrNameLst>
                                          <p:attrName>style.visibility</p:attrName>
                                        </p:attrNameLst>
                                      </p:cBhvr>
                                      <p:to>
                                        <p:strVal val="visible"/>
                                      </p:to>
                                    </p:set>
                                    <p:animEffect transition="in" filter="fade">
                                      <p:cBhvr>
                                        <p:cTn id="70" dur="1000"/>
                                        <p:tgtEl>
                                          <p:spTgt spid="6">
                                            <p:txEl>
                                              <p:pRg st="6" end="6"/>
                                            </p:txEl>
                                          </p:spTgt>
                                        </p:tgtEl>
                                      </p:cBhvr>
                                    </p:animEffect>
                                    <p:anim calcmode="lin" valueType="num">
                                      <p:cBhvr>
                                        <p:cTn id="71"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7">
                                            <p:txEl>
                                              <p:pRg st="0" end="0"/>
                                            </p:txEl>
                                          </p:spTgt>
                                        </p:tgtEl>
                                        <p:attrNameLst>
                                          <p:attrName>style.visibility</p:attrName>
                                        </p:attrNameLst>
                                      </p:cBhvr>
                                      <p:to>
                                        <p:strVal val="visible"/>
                                      </p:to>
                                    </p:set>
                                    <p:animEffect transition="in" filter="fade">
                                      <p:cBhvr>
                                        <p:cTn id="77" dur="1000"/>
                                        <p:tgtEl>
                                          <p:spTgt spid="7">
                                            <p:txEl>
                                              <p:pRg st="0" end="0"/>
                                            </p:txEl>
                                          </p:spTgt>
                                        </p:tgtEl>
                                      </p:cBhvr>
                                    </p:animEffect>
                                    <p:anim calcmode="lin" valueType="num">
                                      <p:cBhvr>
                                        <p:cTn id="7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7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7">
                                            <p:txEl>
                                              <p:pRg st="1" end="1"/>
                                            </p:txEl>
                                          </p:spTgt>
                                        </p:tgtEl>
                                        <p:attrNameLst>
                                          <p:attrName>style.visibility</p:attrName>
                                        </p:attrNameLst>
                                      </p:cBhvr>
                                      <p:to>
                                        <p:strVal val="visible"/>
                                      </p:to>
                                    </p:set>
                                    <p:animEffect transition="in" filter="fade">
                                      <p:cBhvr>
                                        <p:cTn id="84" dur="1000"/>
                                        <p:tgtEl>
                                          <p:spTgt spid="7">
                                            <p:txEl>
                                              <p:pRg st="1" end="1"/>
                                            </p:txEl>
                                          </p:spTgt>
                                        </p:tgtEl>
                                      </p:cBhvr>
                                    </p:animEffect>
                                    <p:anim calcmode="lin" valueType="num">
                                      <p:cBhvr>
                                        <p:cTn id="8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8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7">
                                            <p:txEl>
                                              <p:pRg st="2" end="2"/>
                                            </p:txEl>
                                          </p:spTgt>
                                        </p:tgtEl>
                                        <p:attrNameLst>
                                          <p:attrName>style.visibility</p:attrName>
                                        </p:attrNameLst>
                                      </p:cBhvr>
                                      <p:to>
                                        <p:strVal val="visible"/>
                                      </p:to>
                                    </p:set>
                                    <p:animEffect transition="in" filter="fade">
                                      <p:cBhvr>
                                        <p:cTn id="91" dur="1000"/>
                                        <p:tgtEl>
                                          <p:spTgt spid="7">
                                            <p:txEl>
                                              <p:pRg st="2" end="2"/>
                                            </p:txEl>
                                          </p:spTgt>
                                        </p:tgtEl>
                                      </p:cBhvr>
                                    </p:animEffect>
                                    <p:anim calcmode="lin" valueType="num">
                                      <p:cBhvr>
                                        <p:cTn id="9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7">
                                            <p:txEl>
                                              <p:pRg st="3" end="3"/>
                                            </p:txEl>
                                          </p:spTgt>
                                        </p:tgtEl>
                                        <p:attrNameLst>
                                          <p:attrName>style.visibility</p:attrName>
                                        </p:attrNameLst>
                                      </p:cBhvr>
                                      <p:to>
                                        <p:strVal val="visible"/>
                                      </p:to>
                                    </p:set>
                                    <p:animEffect transition="in" filter="fade">
                                      <p:cBhvr>
                                        <p:cTn id="98" dur="1000"/>
                                        <p:tgtEl>
                                          <p:spTgt spid="7">
                                            <p:txEl>
                                              <p:pRg st="3" end="3"/>
                                            </p:txEl>
                                          </p:spTgt>
                                        </p:tgtEl>
                                      </p:cBhvr>
                                    </p:animEffect>
                                    <p:anim calcmode="lin" valueType="num">
                                      <p:cBhvr>
                                        <p:cTn id="9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0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7">
                                            <p:txEl>
                                              <p:pRg st="4" end="4"/>
                                            </p:txEl>
                                          </p:spTgt>
                                        </p:tgtEl>
                                        <p:attrNameLst>
                                          <p:attrName>style.visibility</p:attrName>
                                        </p:attrNameLst>
                                      </p:cBhvr>
                                      <p:to>
                                        <p:strVal val="visible"/>
                                      </p:to>
                                    </p:set>
                                    <p:animEffect transition="in" filter="fade">
                                      <p:cBhvr>
                                        <p:cTn id="105" dur="1000"/>
                                        <p:tgtEl>
                                          <p:spTgt spid="7">
                                            <p:txEl>
                                              <p:pRg st="4" end="4"/>
                                            </p:txEl>
                                          </p:spTgt>
                                        </p:tgtEl>
                                      </p:cBhvr>
                                    </p:animEffect>
                                    <p:anim calcmode="lin" valueType="num">
                                      <p:cBhvr>
                                        <p:cTn id="10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0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7">
                                            <p:txEl>
                                              <p:pRg st="5" end="5"/>
                                            </p:txEl>
                                          </p:spTgt>
                                        </p:tgtEl>
                                        <p:attrNameLst>
                                          <p:attrName>style.visibility</p:attrName>
                                        </p:attrNameLst>
                                      </p:cBhvr>
                                      <p:to>
                                        <p:strVal val="visible"/>
                                      </p:to>
                                    </p:set>
                                    <p:animEffect transition="in" filter="fade">
                                      <p:cBhvr>
                                        <p:cTn id="112" dur="1000"/>
                                        <p:tgtEl>
                                          <p:spTgt spid="7">
                                            <p:txEl>
                                              <p:pRg st="5" end="5"/>
                                            </p:txEl>
                                          </p:spTgt>
                                        </p:tgtEl>
                                      </p:cBhvr>
                                    </p:animEffect>
                                    <p:anim calcmode="lin" valueType="num">
                                      <p:cBhvr>
                                        <p:cTn id="11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11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childTnLst>
                                    <p:set>
                                      <p:cBhvr>
                                        <p:cTn id="118" dur="1" fill="hold">
                                          <p:stCondLst>
                                            <p:cond delay="0"/>
                                          </p:stCondLst>
                                        </p:cTn>
                                        <p:tgtEl>
                                          <p:spTgt spid="7">
                                            <p:txEl>
                                              <p:pRg st="6" end="6"/>
                                            </p:txEl>
                                          </p:spTgt>
                                        </p:tgtEl>
                                        <p:attrNameLst>
                                          <p:attrName>style.visibility</p:attrName>
                                        </p:attrNameLst>
                                      </p:cBhvr>
                                      <p:to>
                                        <p:strVal val="visible"/>
                                      </p:to>
                                    </p:set>
                                    <p:animEffect transition="in" filter="fade">
                                      <p:cBhvr>
                                        <p:cTn id="119" dur="1000"/>
                                        <p:tgtEl>
                                          <p:spTgt spid="7">
                                            <p:txEl>
                                              <p:pRg st="6" end="6"/>
                                            </p:txEl>
                                          </p:spTgt>
                                        </p:tgtEl>
                                      </p:cBhvr>
                                    </p:animEffect>
                                    <p:anim calcmode="lin" valueType="num">
                                      <p:cBhvr>
                                        <p:cTn id="12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12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nodeType="clickEffect">
                                  <p:stCondLst>
                                    <p:cond delay="0"/>
                                  </p:stCondLst>
                                  <p:childTnLst>
                                    <p:set>
                                      <p:cBhvr>
                                        <p:cTn id="125" dur="1" fill="hold">
                                          <p:stCondLst>
                                            <p:cond delay="0"/>
                                          </p:stCondLst>
                                        </p:cTn>
                                        <p:tgtEl>
                                          <p:spTgt spid="8">
                                            <p:txEl>
                                              <p:pRg st="0" end="0"/>
                                            </p:txEl>
                                          </p:spTgt>
                                        </p:tgtEl>
                                        <p:attrNameLst>
                                          <p:attrName>style.visibility</p:attrName>
                                        </p:attrNameLst>
                                      </p:cBhvr>
                                      <p:to>
                                        <p:strVal val="visible"/>
                                      </p:to>
                                    </p:set>
                                    <p:animEffect transition="in" filter="fade">
                                      <p:cBhvr>
                                        <p:cTn id="126" dur="1000"/>
                                        <p:tgtEl>
                                          <p:spTgt spid="8">
                                            <p:txEl>
                                              <p:pRg st="0" end="0"/>
                                            </p:txEl>
                                          </p:spTgt>
                                        </p:tgtEl>
                                      </p:cBhvr>
                                    </p:animEffect>
                                    <p:anim calcmode="lin" valueType="num">
                                      <p:cBhvr>
                                        <p:cTn id="12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8"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8">
                                            <p:txEl>
                                              <p:pRg st="1" end="1"/>
                                            </p:txEl>
                                          </p:spTgt>
                                        </p:tgtEl>
                                        <p:attrNameLst>
                                          <p:attrName>style.visibility</p:attrName>
                                        </p:attrNameLst>
                                      </p:cBhvr>
                                      <p:to>
                                        <p:strVal val="visible"/>
                                      </p:to>
                                    </p:set>
                                    <p:animEffect transition="in" filter="fade">
                                      <p:cBhvr>
                                        <p:cTn id="133" dur="1000"/>
                                        <p:tgtEl>
                                          <p:spTgt spid="8">
                                            <p:txEl>
                                              <p:pRg st="1" end="1"/>
                                            </p:txEl>
                                          </p:spTgt>
                                        </p:tgtEl>
                                      </p:cBhvr>
                                    </p:animEffect>
                                    <p:anim calcmode="lin" valueType="num">
                                      <p:cBhvr>
                                        <p:cTn id="13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3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nodeType="clickEffect">
                                  <p:stCondLst>
                                    <p:cond delay="0"/>
                                  </p:stCondLst>
                                  <p:childTnLst>
                                    <p:set>
                                      <p:cBhvr>
                                        <p:cTn id="139" dur="1" fill="hold">
                                          <p:stCondLst>
                                            <p:cond delay="0"/>
                                          </p:stCondLst>
                                        </p:cTn>
                                        <p:tgtEl>
                                          <p:spTgt spid="8">
                                            <p:txEl>
                                              <p:pRg st="2" end="2"/>
                                            </p:txEl>
                                          </p:spTgt>
                                        </p:tgtEl>
                                        <p:attrNameLst>
                                          <p:attrName>style.visibility</p:attrName>
                                        </p:attrNameLst>
                                      </p:cBhvr>
                                      <p:to>
                                        <p:strVal val="visible"/>
                                      </p:to>
                                    </p:set>
                                    <p:animEffect transition="in" filter="fade">
                                      <p:cBhvr>
                                        <p:cTn id="140" dur="1000"/>
                                        <p:tgtEl>
                                          <p:spTgt spid="8">
                                            <p:txEl>
                                              <p:pRg st="2" end="2"/>
                                            </p:txEl>
                                          </p:spTgt>
                                        </p:tgtEl>
                                      </p:cBhvr>
                                    </p:animEffect>
                                    <p:anim calcmode="lin" valueType="num">
                                      <p:cBhvr>
                                        <p:cTn id="141"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42"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nodeType="clickEffect">
                                  <p:stCondLst>
                                    <p:cond delay="0"/>
                                  </p:stCondLst>
                                  <p:childTnLst>
                                    <p:set>
                                      <p:cBhvr>
                                        <p:cTn id="146" dur="1" fill="hold">
                                          <p:stCondLst>
                                            <p:cond delay="0"/>
                                          </p:stCondLst>
                                        </p:cTn>
                                        <p:tgtEl>
                                          <p:spTgt spid="8">
                                            <p:txEl>
                                              <p:pRg st="3" end="3"/>
                                            </p:txEl>
                                          </p:spTgt>
                                        </p:tgtEl>
                                        <p:attrNameLst>
                                          <p:attrName>style.visibility</p:attrName>
                                        </p:attrNameLst>
                                      </p:cBhvr>
                                      <p:to>
                                        <p:strVal val="visible"/>
                                      </p:to>
                                    </p:set>
                                    <p:animEffect transition="in" filter="fade">
                                      <p:cBhvr>
                                        <p:cTn id="147" dur="1000"/>
                                        <p:tgtEl>
                                          <p:spTgt spid="8">
                                            <p:txEl>
                                              <p:pRg st="3" end="3"/>
                                            </p:txEl>
                                          </p:spTgt>
                                        </p:tgtEl>
                                      </p:cBhvr>
                                    </p:animEffect>
                                    <p:anim calcmode="lin" valueType="num">
                                      <p:cBhvr>
                                        <p:cTn id="14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49"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nodeType="clickEffect">
                                  <p:stCondLst>
                                    <p:cond delay="0"/>
                                  </p:stCondLst>
                                  <p:childTnLst>
                                    <p:set>
                                      <p:cBhvr>
                                        <p:cTn id="153" dur="1" fill="hold">
                                          <p:stCondLst>
                                            <p:cond delay="0"/>
                                          </p:stCondLst>
                                        </p:cTn>
                                        <p:tgtEl>
                                          <p:spTgt spid="8">
                                            <p:txEl>
                                              <p:pRg st="4" end="4"/>
                                            </p:txEl>
                                          </p:spTgt>
                                        </p:tgtEl>
                                        <p:attrNameLst>
                                          <p:attrName>style.visibility</p:attrName>
                                        </p:attrNameLst>
                                      </p:cBhvr>
                                      <p:to>
                                        <p:strVal val="visible"/>
                                      </p:to>
                                    </p:set>
                                    <p:animEffect transition="in" filter="fade">
                                      <p:cBhvr>
                                        <p:cTn id="154" dur="1000"/>
                                        <p:tgtEl>
                                          <p:spTgt spid="8">
                                            <p:txEl>
                                              <p:pRg st="4" end="4"/>
                                            </p:txEl>
                                          </p:spTgt>
                                        </p:tgtEl>
                                      </p:cBhvr>
                                    </p:animEffect>
                                    <p:anim calcmode="lin" valueType="num">
                                      <p:cBhvr>
                                        <p:cTn id="15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56"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nodeType="clickEffect">
                                  <p:stCondLst>
                                    <p:cond delay="0"/>
                                  </p:stCondLst>
                                  <p:childTnLst>
                                    <p:set>
                                      <p:cBhvr>
                                        <p:cTn id="160" dur="1" fill="hold">
                                          <p:stCondLst>
                                            <p:cond delay="0"/>
                                          </p:stCondLst>
                                        </p:cTn>
                                        <p:tgtEl>
                                          <p:spTgt spid="8">
                                            <p:txEl>
                                              <p:pRg st="5" end="5"/>
                                            </p:txEl>
                                          </p:spTgt>
                                        </p:tgtEl>
                                        <p:attrNameLst>
                                          <p:attrName>style.visibility</p:attrName>
                                        </p:attrNameLst>
                                      </p:cBhvr>
                                      <p:to>
                                        <p:strVal val="visible"/>
                                      </p:to>
                                    </p:set>
                                    <p:animEffect transition="in" filter="fade">
                                      <p:cBhvr>
                                        <p:cTn id="161" dur="1000"/>
                                        <p:tgtEl>
                                          <p:spTgt spid="8">
                                            <p:txEl>
                                              <p:pRg st="5" end="5"/>
                                            </p:txEl>
                                          </p:spTgt>
                                        </p:tgtEl>
                                      </p:cBhvr>
                                    </p:animEffect>
                                    <p:anim calcmode="lin" valueType="num">
                                      <p:cBhvr>
                                        <p:cTn id="162"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63"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nodeType="clickEffect">
                                  <p:stCondLst>
                                    <p:cond delay="0"/>
                                  </p:stCondLst>
                                  <p:childTnLst>
                                    <p:set>
                                      <p:cBhvr>
                                        <p:cTn id="167" dur="1" fill="hold">
                                          <p:stCondLst>
                                            <p:cond delay="0"/>
                                          </p:stCondLst>
                                        </p:cTn>
                                        <p:tgtEl>
                                          <p:spTgt spid="8">
                                            <p:txEl>
                                              <p:pRg st="6" end="6"/>
                                            </p:txEl>
                                          </p:spTgt>
                                        </p:tgtEl>
                                        <p:attrNameLst>
                                          <p:attrName>style.visibility</p:attrName>
                                        </p:attrNameLst>
                                      </p:cBhvr>
                                      <p:to>
                                        <p:strVal val="visible"/>
                                      </p:to>
                                    </p:set>
                                    <p:animEffect transition="in" filter="fade">
                                      <p:cBhvr>
                                        <p:cTn id="168" dur="1000"/>
                                        <p:tgtEl>
                                          <p:spTgt spid="8">
                                            <p:txEl>
                                              <p:pRg st="6" end="6"/>
                                            </p:txEl>
                                          </p:spTgt>
                                        </p:tgtEl>
                                      </p:cBhvr>
                                    </p:animEffect>
                                    <p:anim calcmode="lin" valueType="num">
                                      <p:cBhvr>
                                        <p:cTn id="169"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170"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Freeform: Shape 11">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23" name="Freeform: Shape 13">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24" name="Freeform: Shape 15">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25" name="Rectangle 17">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8C89EF-81ED-4E01-AF50-64E8B350B94F}"/>
              </a:ext>
            </a:extLst>
          </p:cNvPr>
          <p:cNvSpPr>
            <a:spLocks noGrp="1"/>
          </p:cNvSpPr>
          <p:nvPr>
            <p:ph type="ctrTitle"/>
          </p:nvPr>
        </p:nvSpPr>
        <p:spPr>
          <a:xfrm>
            <a:off x="416647" y="452284"/>
            <a:ext cx="6095999" cy="1199535"/>
          </a:xfrm>
        </p:spPr>
        <p:txBody>
          <a:bodyPr vert="horz" lIns="91440" tIns="45720" rIns="91440" bIns="45720" rtlCol="0" anchor="t">
            <a:normAutofit/>
          </a:bodyPr>
          <a:lstStyle/>
          <a:p>
            <a:pPr algn="l"/>
            <a:r>
              <a:rPr lang="en-US" sz="4800" dirty="0"/>
              <a:t>Teenagers &amp; Sleep</a:t>
            </a:r>
          </a:p>
        </p:txBody>
      </p:sp>
      <p:pic>
        <p:nvPicPr>
          <p:cNvPr id="7" name="Picture 6">
            <a:extLst>
              <a:ext uri="{FF2B5EF4-FFF2-40B4-BE49-F238E27FC236}">
                <a16:creationId xmlns:a16="http://schemas.microsoft.com/office/drawing/2014/main" id="{2B195EF5-E5D6-4F18-AF43-67ADD20BFCB6}"/>
              </a:ext>
            </a:extLst>
          </p:cNvPr>
          <p:cNvPicPr>
            <a:picLocks noChangeAspect="1"/>
          </p:cNvPicPr>
          <p:nvPr/>
        </p:nvPicPr>
        <p:blipFill rotWithShape="1">
          <a:blip r:embed="rId2">
            <a:extLst>
              <a:ext uri="{28A0092B-C50C-407E-A947-70E740481C1C}">
                <a14:useLocalDpi xmlns:a14="http://schemas.microsoft.com/office/drawing/2010/main" val="0"/>
              </a:ext>
            </a:extLst>
          </a:blip>
          <a:srcRect l="21514" r="22417" b="1"/>
          <a:stretch/>
        </p:blipFill>
        <p:spPr>
          <a:xfrm>
            <a:off x="7608055" y="10"/>
            <a:ext cx="4583947" cy="6131661"/>
          </a:xfrm>
          <a:custGeom>
            <a:avLst/>
            <a:gdLst/>
            <a:ahLst/>
            <a:cxnLst/>
            <a:rect l="l" t="t" r="r" b="b"/>
            <a:pathLst>
              <a:path w="4583947" h="6131671">
                <a:moveTo>
                  <a:pt x="1303111" y="0"/>
                </a:moveTo>
                <a:lnTo>
                  <a:pt x="4583947" y="0"/>
                </a:lnTo>
                <a:lnTo>
                  <a:pt x="4583947" y="4228311"/>
                </a:lnTo>
                <a:lnTo>
                  <a:pt x="4541880" y="4258857"/>
                </a:lnTo>
                <a:cubicBezTo>
                  <a:pt x="4395640" y="4361102"/>
                  <a:pt x="4254236" y="4453840"/>
                  <a:pt x="4128523" y="4540543"/>
                </a:cubicBezTo>
                <a:cubicBezTo>
                  <a:pt x="3416510" y="5032410"/>
                  <a:pt x="2702940" y="5523262"/>
                  <a:pt x="1946719" y="5933430"/>
                </a:cubicBezTo>
                <a:cubicBezTo>
                  <a:pt x="1506382" y="6172525"/>
                  <a:pt x="872113" y="6310628"/>
                  <a:pt x="393090" y="5653230"/>
                </a:cubicBezTo>
                <a:cubicBezTo>
                  <a:pt x="73281" y="5214029"/>
                  <a:pt x="-2478" y="4628756"/>
                  <a:pt x="62" y="4146595"/>
                </a:cubicBezTo>
                <a:cubicBezTo>
                  <a:pt x="8670" y="2518973"/>
                  <a:pt x="544344" y="1015353"/>
                  <a:pt x="1277882" y="32051"/>
                </a:cubicBezTo>
                <a:close/>
              </a:path>
            </a:pathLst>
          </a:custGeom>
        </p:spPr>
      </p:pic>
      <p:sp>
        <p:nvSpPr>
          <p:cNvPr id="26" name="Freeform: Shape 19">
            <a:extLst>
              <a:ext uri="{FF2B5EF4-FFF2-40B4-BE49-F238E27FC236}">
                <a16:creationId xmlns:a16="http://schemas.microsoft.com/office/drawing/2014/main" id="{B423BB46-9386-40B6-B6A8-70CDDE734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9075" y="16663"/>
            <a:ext cx="4352924" cy="6092804"/>
          </a:xfrm>
          <a:custGeom>
            <a:avLst/>
            <a:gdLst>
              <a:gd name="connsiteX0" fmla="*/ 520805 w 4496214"/>
              <a:gd name="connsiteY0" fmla="*/ 0 h 4712444"/>
              <a:gd name="connsiteX1" fmla="*/ 4496214 w 4496214"/>
              <a:gd name="connsiteY1" fmla="*/ 0 h 4712444"/>
              <a:gd name="connsiteX2" fmla="*/ 4496214 w 4496214"/>
              <a:gd name="connsiteY2" fmla="*/ 2870874 h 4712444"/>
              <a:gd name="connsiteX3" fmla="*/ 4327504 w 4496214"/>
              <a:gd name="connsiteY3" fmla="*/ 2986301 h 4712444"/>
              <a:gd name="connsiteX4" fmla="*/ 4128523 w 4496214"/>
              <a:gd name="connsiteY4" fmla="*/ 3121316 h 4712444"/>
              <a:gd name="connsiteX5" fmla="*/ 1946719 w 4496214"/>
              <a:gd name="connsiteY5" fmla="*/ 4514203 h 4712444"/>
              <a:gd name="connsiteX6" fmla="*/ 393090 w 4496214"/>
              <a:gd name="connsiteY6" fmla="*/ 4234003 h 4712444"/>
              <a:gd name="connsiteX7" fmla="*/ 62 w 4496214"/>
              <a:gd name="connsiteY7" fmla="*/ 2727368 h 4712444"/>
              <a:gd name="connsiteX8" fmla="*/ 513680 w 4496214"/>
              <a:gd name="connsiteY8" fmla="*/ 17175 h 4712444"/>
              <a:gd name="connsiteX0" fmla="*/ 4496214 w 4496214"/>
              <a:gd name="connsiteY0" fmla="*/ 0 h 4712444"/>
              <a:gd name="connsiteX1" fmla="*/ 4496214 w 4496214"/>
              <a:gd name="connsiteY1" fmla="*/ 2870874 h 4712444"/>
              <a:gd name="connsiteX2" fmla="*/ 4327504 w 4496214"/>
              <a:gd name="connsiteY2" fmla="*/ 2986301 h 4712444"/>
              <a:gd name="connsiteX3" fmla="*/ 4128523 w 4496214"/>
              <a:gd name="connsiteY3" fmla="*/ 3121316 h 4712444"/>
              <a:gd name="connsiteX4" fmla="*/ 1946719 w 4496214"/>
              <a:gd name="connsiteY4" fmla="*/ 4514203 h 4712444"/>
              <a:gd name="connsiteX5" fmla="*/ 393090 w 4496214"/>
              <a:gd name="connsiteY5" fmla="*/ 4234003 h 4712444"/>
              <a:gd name="connsiteX6" fmla="*/ 62 w 4496214"/>
              <a:gd name="connsiteY6" fmla="*/ 2727368 h 4712444"/>
              <a:gd name="connsiteX7" fmla="*/ 513680 w 4496214"/>
              <a:gd name="connsiteY7" fmla="*/ 17175 h 4712444"/>
              <a:gd name="connsiteX8" fmla="*/ 610729 w 4496214"/>
              <a:gd name="connsiteY8" fmla="*/ 94249 h 4712444"/>
              <a:gd name="connsiteX0" fmla="*/ 4496214 w 4496214"/>
              <a:gd name="connsiteY0" fmla="*/ 2853983 h 4695553"/>
              <a:gd name="connsiteX1" fmla="*/ 4327504 w 4496214"/>
              <a:gd name="connsiteY1" fmla="*/ 2969410 h 4695553"/>
              <a:gd name="connsiteX2" fmla="*/ 4128523 w 4496214"/>
              <a:gd name="connsiteY2" fmla="*/ 3104425 h 4695553"/>
              <a:gd name="connsiteX3" fmla="*/ 1946719 w 4496214"/>
              <a:gd name="connsiteY3" fmla="*/ 4497312 h 4695553"/>
              <a:gd name="connsiteX4" fmla="*/ 393090 w 4496214"/>
              <a:gd name="connsiteY4" fmla="*/ 4217112 h 4695553"/>
              <a:gd name="connsiteX5" fmla="*/ 62 w 4496214"/>
              <a:gd name="connsiteY5" fmla="*/ 2710477 h 4695553"/>
              <a:gd name="connsiteX6" fmla="*/ 513680 w 4496214"/>
              <a:gd name="connsiteY6" fmla="*/ 284 h 4695553"/>
              <a:gd name="connsiteX7" fmla="*/ 610729 w 4496214"/>
              <a:gd name="connsiteY7" fmla="*/ 77358 h 4695553"/>
              <a:gd name="connsiteX0" fmla="*/ 4496214 w 4496214"/>
              <a:gd name="connsiteY0" fmla="*/ 2853699 h 4695269"/>
              <a:gd name="connsiteX1" fmla="*/ 4327504 w 4496214"/>
              <a:gd name="connsiteY1" fmla="*/ 2969126 h 4695269"/>
              <a:gd name="connsiteX2" fmla="*/ 4128523 w 4496214"/>
              <a:gd name="connsiteY2" fmla="*/ 3104141 h 4695269"/>
              <a:gd name="connsiteX3" fmla="*/ 1946719 w 4496214"/>
              <a:gd name="connsiteY3" fmla="*/ 4497028 h 4695269"/>
              <a:gd name="connsiteX4" fmla="*/ 393090 w 4496214"/>
              <a:gd name="connsiteY4" fmla="*/ 4216828 h 4695269"/>
              <a:gd name="connsiteX5" fmla="*/ 62 w 4496214"/>
              <a:gd name="connsiteY5" fmla="*/ 2710193 h 4695269"/>
              <a:gd name="connsiteX6" fmla="*/ 513680 w 4496214"/>
              <a:gd name="connsiteY6" fmla="*/ 0 h 4695269"/>
              <a:gd name="connsiteX0" fmla="*/ 4496214 w 4496214"/>
              <a:gd name="connsiteY0" fmla="*/ 2853699 h 4650427"/>
              <a:gd name="connsiteX1" fmla="*/ 4327504 w 4496214"/>
              <a:gd name="connsiteY1" fmla="*/ 2969126 h 4650427"/>
              <a:gd name="connsiteX2" fmla="*/ 4128523 w 4496214"/>
              <a:gd name="connsiteY2" fmla="*/ 3104141 h 4650427"/>
              <a:gd name="connsiteX3" fmla="*/ 3578025 w 4496214"/>
              <a:gd name="connsiteY3" fmla="*/ 3466740 h 4650427"/>
              <a:gd name="connsiteX4" fmla="*/ 1946719 w 4496214"/>
              <a:gd name="connsiteY4" fmla="*/ 4497028 h 4650427"/>
              <a:gd name="connsiteX5" fmla="*/ 393090 w 4496214"/>
              <a:gd name="connsiteY5" fmla="*/ 4216828 h 4650427"/>
              <a:gd name="connsiteX6" fmla="*/ 62 w 4496214"/>
              <a:gd name="connsiteY6" fmla="*/ 2710193 h 4650427"/>
              <a:gd name="connsiteX7" fmla="*/ 513680 w 4496214"/>
              <a:gd name="connsiteY7" fmla="*/ 0 h 4650427"/>
              <a:gd name="connsiteX0" fmla="*/ 4496214 w 4496214"/>
              <a:gd name="connsiteY0" fmla="*/ 2853699 h 4650427"/>
              <a:gd name="connsiteX1" fmla="*/ 4327504 w 4496214"/>
              <a:gd name="connsiteY1" fmla="*/ 2969126 h 4650427"/>
              <a:gd name="connsiteX2" fmla="*/ 4128523 w 4496214"/>
              <a:gd name="connsiteY2" fmla="*/ 3104141 h 4650427"/>
              <a:gd name="connsiteX3" fmla="*/ 3578025 w 4496214"/>
              <a:gd name="connsiteY3" fmla="*/ 3466740 h 4650427"/>
              <a:gd name="connsiteX4" fmla="*/ 1946719 w 4496214"/>
              <a:gd name="connsiteY4" fmla="*/ 4497028 h 4650427"/>
              <a:gd name="connsiteX5" fmla="*/ 393090 w 4496214"/>
              <a:gd name="connsiteY5" fmla="*/ 4216828 h 4650427"/>
              <a:gd name="connsiteX6" fmla="*/ 62 w 4496214"/>
              <a:gd name="connsiteY6" fmla="*/ 2710193 h 4650427"/>
              <a:gd name="connsiteX7" fmla="*/ 513680 w 4496214"/>
              <a:gd name="connsiteY7" fmla="*/ 0 h 4650427"/>
              <a:gd name="connsiteX0" fmla="*/ 4496214 w 4496214"/>
              <a:gd name="connsiteY0" fmla="*/ 2853699 h 4650427"/>
              <a:gd name="connsiteX1" fmla="*/ 4327504 w 4496214"/>
              <a:gd name="connsiteY1" fmla="*/ 2969126 h 4650427"/>
              <a:gd name="connsiteX2" fmla="*/ 3578025 w 4496214"/>
              <a:gd name="connsiteY2" fmla="*/ 3466740 h 4650427"/>
              <a:gd name="connsiteX3" fmla="*/ 1946719 w 4496214"/>
              <a:gd name="connsiteY3" fmla="*/ 4497028 h 4650427"/>
              <a:gd name="connsiteX4" fmla="*/ 393090 w 4496214"/>
              <a:gd name="connsiteY4" fmla="*/ 4216828 h 4650427"/>
              <a:gd name="connsiteX5" fmla="*/ 62 w 4496214"/>
              <a:gd name="connsiteY5" fmla="*/ 2710193 h 4650427"/>
              <a:gd name="connsiteX6" fmla="*/ 513680 w 4496214"/>
              <a:gd name="connsiteY6" fmla="*/ 0 h 4650427"/>
              <a:gd name="connsiteX0" fmla="*/ 4496214 w 4496214"/>
              <a:gd name="connsiteY0" fmla="*/ 2853699 h 4650427"/>
              <a:gd name="connsiteX1" fmla="*/ 3578025 w 4496214"/>
              <a:gd name="connsiteY1" fmla="*/ 3466740 h 4650427"/>
              <a:gd name="connsiteX2" fmla="*/ 1946719 w 4496214"/>
              <a:gd name="connsiteY2" fmla="*/ 4497028 h 4650427"/>
              <a:gd name="connsiteX3" fmla="*/ 393090 w 4496214"/>
              <a:gd name="connsiteY3" fmla="*/ 4216828 h 4650427"/>
              <a:gd name="connsiteX4" fmla="*/ 62 w 4496214"/>
              <a:gd name="connsiteY4" fmla="*/ 2710193 h 4650427"/>
              <a:gd name="connsiteX5" fmla="*/ 513680 w 4496214"/>
              <a:gd name="connsiteY5" fmla="*/ 0 h 4650427"/>
              <a:gd name="connsiteX0" fmla="*/ 3578025 w 3578025"/>
              <a:gd name="connsiteY0" fmla="*/ 3466740 h 4650427"/>
              <a:gd name="connsiteX1" fmla="*/ 1946719 w 3578025"/>
              <a:gd name="connsiteY1" fmla="*/ 4497028 h 4650427"/>
              <a:gd name="connsiteX2" fmla="*/ 393090 w 3578025"/>
              <a:gd name="connsiteY2" fmla="*/ 4216828 h 4650427"/>
              <a:gd name="connsiteX3" fmla="*/ 62 w 3578025"/>
              <a:gd name="connsiteY3" fmla="*/ 2710193 h 4650427"/>
              <a:gd name="connsiteX4" fmla="*/ 513680 w 3578025"/>
              <a:gd name="connsiteY4" fmla="*/ 0 h 4650427"/>
              <a:gd name="connsiteX0" fmla="*/ 3578025 w 3578025"/>
              <a:gd name="connsiteY0" fmla="*/ 3466740 h 4705670"/>
              <a:gd name="connsiteX1" fmla="*/ 1946719 w 3578025"/>
              <a:gd name="connsiteY1" fmla="*/ 4497028 h 4705670"/>
              <a:gd name="connsiteX2" fmla="*/ 393090 w 3578025"/>
              <a:gd name="connsiteY2" fmla="*/ 4216828 h 4705670"/>
              <a:gd name="connsiteX3" fmla="*/ 62 w 3578025"/>
              <a:gd name="connsiteY3" fmla="*/ 2710193 h 4705670"/>
              <a:gd name="connsiteX4" fmla="*/ 513680 w 3578025"/>
              <a:gd name="connsiteY4" fmla="*/ 0 h 4705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8025" h="4705670">
                <a:moveTo>
                  <a:pt x="3578025" y="3466740"/>
                </a:moveTo>
                <a:cubicBezTo>
                  <a:pt x="3034256" y="3810169"/>
                  <a:pt x="2520630" y="4206761"/>
                  <a:pt x="1946719" y="4497028"/>
                </a:cubicBezTo>
                <a:cubicBezTo>
                  <a:pt x="1423184" y="4761816"/>
                  <a:pt x="872113" y="4874226"/>
                  <a:pt x="393090" y="4216828"/>
                </a:cubicBezTo>
                <a:cubicBezTo>
                  <a:pt x="73281" y="3777627"/>
                  <a:pt x="-2478" y="3192354"/>
                  <a:pt x="62" y="2710193"/>
                </a:cubicBezTo>
                <a:cubicBezTo>
                  <a:pt x="5227" y="1733619"/>
                  <a:pt x="200135" y="801687"/>
                  <a:pt x="51368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6" name="Subtitle 2">
            <a:extLst>
              <a:ext uri="{FF2B5EF4-FFF2-40B4-BE49-F238E27FC236}">
                <a16:creationId xmlns:a16="http://schemas.microsoft.com/office/drawing/2014/main" id="{311A9C6E-F746-470F-87DF-895C2B371DD2}"/>
              </a:ext>
            </a:extLst>
          </p:cNvPr>
          <p:cNvSpPr txBox="1">
            <a:spLocks/>
          </p:cNvSpPr>
          <p:nvPr/>
        </p:nvSpPr>
        <p:spPr>
          <a:xfrm>
            <a:off x="416645" y="1524000"/>
            <a:ext cx="7006709" cy="4807974"/>
          </a:xfrm>
          <a:prstGeom prst="rect">
            <a:avLst/>
          </a:prstGeom>
        </p:spPr>
        <p:txBody>
          <a:bodyPr vert="horz" lIns="91440" tIns="45720" rIns="91440" bIns="45720" rtlCol="0">
            <a:normAutofit lnSpcReduction="1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l" fontAlgn="base">
              <a:lnSpc>
                <a:spcPct val="115000"/>
              </a:lnSpc>
              <a:buFont typeface="Arial" panose="020B0604020202020204" pitchFamily="34" charset="0"/>
              <a:buChar char="•"/>
            </a:pPr>
            <a:r>
              <a:rPr lang="en-US" sz="2000" b="1" i="0" dirty="0">
                <a:effectLst/>
              </a:rPr>
              <a:t>There are many factors that keep teens from getting enough sleep. </a:t>
            </a:r>
          </a:p>
          <a:p>
            <a:pPr indent="-228600" algn="l" fontAlgn="base">
              <a:lnSpc>
                <a:spcPct val="115000"/>
              </a:lnSpc>
              <a:buFont typeface="Arial" panose="020B0604020202020204" pitchFamily="34" charset="0"/>
              <a:buChar char="•"/>
            </a:pPr>
            <a:r>
              <a:rPr lang="en-US" sz="2000" b="1" dirty="0"/>
              <a:t>Can you think of any causes that might affect sleep?</a:t>
            </a:r>
            <a:endParaRPr lang="en-US" sz="2000" b="0" i="0" dirty="0">
              <a:effectLst/>
            </a:endParaRPr>
          </a:p>
          <a:p>
            <a:pPr indent="-228600" algn="l" fontAlgn="base">
              <a:lnSpc>
                <a:spcPct val="115000"/>
              </a:lnSpc>
              <a:buFont typeface="Arial" panose="020B0604020202020204" pitchFamily="34" charset="0"/>
              <a:buChar char="•"/>
            </a:pPr>
            <a:r>
              <a:rPr lang="en-US" sz="2000" b="0" i="0" dirty="0">
                <a:effectLst/>
              </a:rPr>
              <a:t>Here are a few things we have come up with…</a:t>
            </a:r>
          </a:p>
          <a:p>
            <a:pPr indent="-228600" algn="l" fontAlgn="base">
              <a:lnSpc>
                <a:spcPct val="115000"/>
              </a:lnSpc>
              <a:buFont typeface="Arial" panose="020B0604020202020204" pitchFamily="34" charset="0"/>
              <a:buChar char="•"/>
            </a:pPr>
            <a:r>
              <a:rPr lang="en-US" sz="2000" b="0" i="0" dirty="0">
                <a:effectLst/>
              </a:rPr>
              <a:t>Rapidly changing bodies</a:t>
            </a:r>
          </a:p>
          <a:p>
            <a:pPr indent="-228600" algn="l" fontAlgn="base">
              <a:lnSpc>
                <a:spcPct val="115000"/>
              </a:lnSpc>
              <a:buFont typeface="Arial" panose="020B0604020202020204" pitchFamily="34" charset="0"/>
              <a:buChar char="•"/>
            </a:pPr>
            <a:r>
              <a:rPr lang="en-US" sz="2000" b="0" i="0" dirty="0">
                <a:effectLst/>
              </a:rPr>
              <a:t>Busy schedules</a:t>
            </a:r>
          </a:p>
          <a:p>
            <a:pPr indent="-228600" algn="l" fontAlgn="base">
              <a:lnSpc>
                <a:spcPct val="115000"/>
              </a:lnSpc>
              <a:buFont typeface="Arial" panose="020B0604020202020204" pitchFamily="34" charset="0"/>
              <a:buChar char="•"/>
            </a:pPr>
            <a:r>
              <a:rPr lang="en-US" sz="2000" b="0" i="0" dirty="0">
                <a:effectLst/>
              </a:rPr>
              <a:t>Active social lives</a:t>
            </a:r>
          </a:p>
          <a:p>
            <a:pPr indent="-228600" algn="l" fontAlgn="base">
              <a:lnSpc>
                <a:spcPct val="115000"/>
              </a:lnSpc>
              <a:buFont typeface="Arial" panose="020B0604020202020204" pitchFamily="34" charset="0"/>
              <a:buChar char="•"/>
            </a:pPr>
            <a:r>
              <a:rPr lang="en-US" sz="2000" b="0" i="0" dirty="0">
                <a:effectLst/>
              </a:rPr>
              <a:t>A wrong view of sleep - it's not that important!</a:t>
            </a:r>
          </a:p>
          <a:p>
            <a:pPr indent="-228600" algn="l" fontAlgn="base">
              <a:lnSpc>
                <a:spcPct val="115000"/>
              </a:lnSpc>
              <a:buFont typeface="Arial" panose="020B0604020202020204" pitchFamily="34" charset="0"/>
              <a:buChar char="•"/>
            </a:pPr>
            <a:r>
              <a:rPr lang="en-US" sz="2000" b="0" i="0" dirty="0">
                <a:effectLst/>
              </a:rPr>
              <a:t>Technology and gaming</a:t>
            </a:r>
          </a:p>
          <a:p>
            <a:pPr indent="-228600" algn="l" fontAlgn="base">
              <a:lnSpc>
                <a:spcPct val="115000"/>
              </a:lnSpc>
              <a:buFont typeface="Arial" panose="020B0604020202020204" pitchFamily="34" charset="0"/>
              <a:buChar char="•"/>
            </a:pPr>
            <a:r>
              <a:rPr lang="en-US" sz="2000" b="0" i="0" dirty="0">
                <a:effectLst/>
              </a:rPr>
              <a:t>A noisy environment</a:t>
            </a:r>
          </a:p>
          <a:p>
            <a:pPr indent="-228600" algn="l" fontAlgn="base">
              <a:lnSpc>
                <a:spcPct val="115000"/>
              </a:lnSpc>
              <a:buFont typeface="Arial" panose="020B0604020202020204" pitchFamily="34" charset="0"/>
              <a:buChar char="•"/>
            </a:pPr>
            <a:r>
              <a:rPr lang="en-US" sz="2000" dirty="0"/>
              <a:t>Maybe lacking motivation? Impact of COVID</a:t>
            </a:r>
            <a:endParaRPr lang="en-US" sz="2000" b="0" i="0" dirty="0">
              <a:effectLst/>
            </a:endParaRPr>
          </a:p>
        </p:txBody>
      </p:sp>
    </p:spTree>
    <p:extLst>
      <p:ext uri="{BB962C8B-B14F-4D97-AF65-F5344CB8AC3E}">
        <p14:creationId xmlns:p14="http://schemas.microsoft.com/office/powerpoint/2010/main" val="261147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1000"/>
                                        <p:tgtEl>
                                          <p:spTgt spid="6">
                                            <p:txEl>
                                              <p:pRg st="6" end="6"/>
                                            </p:txEl>
                                          </p:spTgt>
                                        </p:tgtEl>
                                      </p:cBhvr>
                                    </p:animEffect>
                                    <p:anim calcmode="lin" valueType="num">
                                      <p:cBhvr>
                                        <p:cTn id="5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Effect transition="in" filter="fade">
                                      <p:cBhvr>
                                        <p:cTn id="56" dur="1000"/>
                                        <p:tgtEl>
                                          <p:spTgt spid="6">
                                            <p:txEl>
                                              <p:pRg st="7" end="7"/>
                                            </p:txEl>
                                          </p:spTgt>
                                        </p:tgtEl>
                                      </p:cBhvr>
                                    </p:animEffect>
                                    <p:anim calcmode="lin" valueType="num">
                                      <p:cBhvr>
                                        <p:cTn id="5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Effect transition="in" filter="fade">
                                      <p:cBhvr>
                                        <p:cTn id="63" dur="1000"/>
                                        <p:tgtEl>
                                          <p:spTgt spid="6">
                                            <p:txEl>
                                              <p:pRg st="8" end="8"/>
                                            </p:txEl>
                                          </p:spTgt>
                                        </p:tgtEl>
                                      </p:cBhvr>
                                    </p:animEffect>
                                    <p:anim calcmode="lin" valueType="num">
                                      <p:cBhvr>
                                        <p:cTn id="64"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6">
                                            <p:txEl>
                                              <p:pRg st="9" end="9"/>
                                            </p:txEl>
                                          </p:spTgt>
                                        </p:tgtEl>
                                        <p:attrNameLst>
                                          <p:attrName>style.visibility</p:attrName>
                                        </p:attrNameLst>
                                      </p:cBhvr>
                                      <p:to>
                                        <p:strVal val="visible"/>
                                      </p:to>
                                    </p:set>
                                    <p:animEffect transition="in" filter="fade">
                                      <p:cBhvr>
                                        <p:cTn id="70" dur="1000"/>
                                        <p:tgtEl>
                                          <p:spTgt spid="6">
                                            <p:txEl>
                                              <p:pRg st="9" end="9"/>
                                            </p:txEl>
                                          </p:spTgt>
                                        </p:tgtEl>
                                      </p:cBhvr>
                                    </p:animEffect>
                                    <p:anim calcmode="lin" valueType="num">
                                      <p:cBhvr>
                                        <p:cTn id="71"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9DFC376-B949-41F4-8EC7-09608D756F01}"/>
              </a:ext>
            </a:extLst>
          </p:cNvPr>
          <p:cNvPicPr>
            <a:picLocks noChangeAspect="1"/>
          </p:cNvPicPr>
          <p:nvPr/>
        </p:nvPicPr>
        <p:blipFill>
          <a:blip r:embed="rId2">
            <a:extLst>
              <a:ext uri="{28A0092B-C50C-407E-A947-70E740481C1C}">
                <a14:useLocalDpi xmlns:a14="http://schemas.microsoft.com/office/drawing/2010/main" val="0"/>
              </a:ext>
            </a:extLst>
          </a:blip>
          <a:srcRect t="5412" b="5412"/>
          <a:stretch/>
        </p:blipFill>
        <p:spPr>
          <a:xfrm>
            <a:off x="9124335" y="0"/>
            <a:ext cx="3067665" cy="4103425"/>
          </a:xfrm>
          <a:custGeom>
            <a:avLst/>
            <a:gdLst/>
            <a:ahLst/>
            <a:cxnLst/>
            <a:rect l="l" t="t" r="r" b="b"/>
            <a:pathLst>
              <a:path w="4583947" h="6131671">
                <a:moveTo>
                  <a:pt x="1303111" y="0"/>
                </a:moveTo>
                <a:lnTo>
                  <a:pt x="4583947" y="0"/>
                </a:lnTo>
                <a:lnTo>
                  <a:pt x="4583947" y="4228311"/>
                </a:lnTo>
                <a:lnTo>
                  <a:pt x="4541880" y="4258857"/>
                </a:lnTo>
                <a:cubicBezTo>
                  <a:pt x="4395640" y="4361102"/>
                  <a:pt x="4254236" y="4453840"/>
                  <a:pt x="4128523" y="4540543"/>
                </a:cubicBezTo>
                <a:cubicBezTo>
                  <a:pt x="3416510" y="5032410"/>
                  <a:pt x="2702940" y="5523262"/>
                  <a:pt x="1946719" y="5933430"/>
                </a:cubicBezTo>
                <a:cubicBezTo>
                  <a:pt x="1506382" y="6172525"/>
                  <a:pt x="872113" y="6310628"/>
                  <a:pt x="393090" y="5653230"/>
                </a:cubicBezTo>
                <a:cubicBezTo>
                  <a:pt x="73281" y="5214029"/>
                  <a:pt x="-2478" y="4628756"/>
                  <a:pt x="62" y="4146595"/>
                </a:cubicBezTo>
                <a:cubicBezTo>
                  <a:pt x="8670" y="2518973"/>
                  <a:pt x="544344" y="1015353"/>
                  <a:pt x="1277882" y="32051"/>
                </a:cubicBezTo>
                <a:close/>
              </a:path>
            </a:pathLst>
          </a:custGeom>
        </p:spPr>
      </p:pic>
      <p:sp>
        <p:nvSpPr>
          <p:cNvPr id="2" name="Title 1">
            <a:extLst>
              <a:ext uri="{FF2B5EF4-FFF2-40B4-BE49-F238E27FC236}">
                <a16:creationId xmlns:a16="http://schemas.microsoft.com/office/drawing/2014/main" id="{3B5913AC-0800-46F3-8B6C-BB6FA6A12425}"/>
              </a:ext>
            </a:extLst>
          </p:cNvPr>
          <p:cNvSpPr>
            <a:spLocks noGrp="1"/>
          </p:cNvSpPr>
          <p:nvPr>
            <p:ph type="ctrTitle"/>
          </p:nvPr>
        </p:nvSpPr>
        <p:spPr>
          <a:xfrm>
            <a:off x="762000" y="291547"/>
            <a:ext cx="10668000" cy="964758"/>
          </a:xfrm>
        </p:spPr>
        <p:txBody>
          <a:bodyPr/>
          <a:lstStyle/>
          <a:p>
            <a:r>
              <a:rPr lang="en-US" dirty="0"/>
              <a:t>Practical Advice</a:t>
            </a:r>
            <a:endParaRPr lang="en-GB" dirty="0"/>
          </a:p>
        </p:txBody>
      </p:sp>
      <p:sp>
        <p:nvSpPr>
          <p:cNvPr id="3" name="Subtitle 2">
            <a:extLst>
              <a:ext uri="{FF2B5EF4-FFF2-40B4-BE49-F238E27FC236}">
                <a16:creationId xmlns:a16="http://schemas.microsoft.com/office/drawing/2014/main" id="{5288F257-7FDE-49CE-98D2-20381FB87A85}"/>
              </a:ext>
            </a:extLst>
          </p:cNvPr>
          <p:cNvSpPr>
            <a:spLocks noGrp="1"/>
          </p:cNvSpPr>
          <p:nvPr>
            <p:ph type="subTitle" idx="1"/>
          </p:nvPr>
        </p:nvSpPr>
        <p:spPr>
          <a:xfrm>
            <a:off x="487950" y="1405585"/>
            <a:ext cx="8600874" cy="1731868"/>
          </a:xfrm>
        </p:spPr>
        <p:txBody>
          <a:bodyPr>
            <a:normAutofit fontScale="70000" lnSpcReduction="20000"/>
          </a:bodyPr>
          <a:lstStyle/>
          <a:p>
            <a:pPr algn="l"/>
            <a:r>
              <a:rPr lang="en-US" sz="3400" b="1" dirty="0">
                <a:solidFill>
                  <a:schemeClr val="bg1">
                    <a:lumMod val="95000"/>
                    <a:lumOff val="5000"/>
                    <a:alpha val="70000"/>
                  </a:schemeClr>
                </a:solidFill>
              </a:rPr>
              <a:t>Things that might be helpful? (this may vary)</a:t>
            </a:r>
          </a:p>
          <a:p>
            <a:pPr algn="l"/>
            <a:r>
              <a:rPr lang="en-US" dirty="0"/>
              <a:t>When they are little, they might want you to lay with them for a little while. It may also be helpful to give them something that reminds them of a parent, nightlights, </a:t>
            </a:r>
            <a:r>
              <a:rPr lang="en-US" dirty="0" err="1"/>
              <a:t>favourite</a:t>
            </a:r>
            <a:r>
              <a:rPr lang="en-US" dirty="0"/>
              <a:t> comforting toys, a glass of water by their bedside, agreed snacks (Bananas, yoghurt, milk etc.)  </a:t>
            </a:r>
          </a:p>
          <a:p>
            <a:pPr algn="l"/>
            <a:endParaRPr lang="en-GB" dirty="0"/>
          </a:p>
        </p:txBody>
      </p:sp>
      <p:sp>
        <p:nvSpPr>
          <p:cNvPr id="4" name="Subtitle 2">
            <a:extLst>
              <a:ext uri="{FF2B5EF4-FFF2-40B4-BE49-F238E27FC236}">
                <a16:creationId xmlns:a16="http://schemas.microsoft.com/office/drawing/2014/main" id="{54C796D9-91EC-4ADC-B231-96081D1F34AA}"/>
              </a:ext>
            </a:extLst>
          </p:cNvPr>
          <p:cNvSpPr txBox="1">
            <a:spLocks/>
          </p:cNvSpPr>
          <p:nvPr/>
        </p:nvSpPr>
        <p:spPr>
          <a:xfrm>
            <a:off x="487950" y="3958259"/>
            <a:ext cx="10668000" cy="3137453"/>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100" b="1" dirty="0">
                <a:solidFill>
                  <a:schemeClr val="bg1">
                    <a:lumMod val="95000"/>
                    <a:lumOff val="5000"/>
                    <a:alpha val="70000"/>
                  </a:schemeClr>
                </a:solidFill>
              </a:rPr>
              <a:t>As they get older: </a:t>
            </a:r>
          </a:p>
          <a:p>
            <a:pPr algn="l"/>
            <a:r>
              <a:rPr lang="en-US" sz="2200" dirty="0"/>
              <a:t>We are aware that each child is different and no one approach will suit everyone it may be that they like the television on as a background noise, so set a sleep timer. If you don’t trust them not to turn it back on, you can remove the controller at an agreed time or when they have fallen asleep.  </a:t>
            </a:r>
          </a:p>
          <a:p>
            <a:pPr algn="l"/>
            <a:r>
              <a:rPr lang="en-US" sz="2200" dirty="0"/>
              <a:t>If your child/teen has access to other technology, you could remove the items at an agreed time. Talk to your child/teen explain the importance of sleep and agree a plan together? </a:t>
            </a:r>
          </a:p>
          <a:p>
            <a:pPr algn="l"/>
            <a:r>
              <a:rPr lang="en-US" sz="2200" dirty="0"/>
              <a:t>Try things, see if it works. If your child is involved in the process, they are much more likely to engage with it (especially as they get older) .</a:t>
            </a:r>
            <a:endParaRPr lang="en-GB" sz="2200" dirty="0"/>
          </a:p>
        </p:txBody>
      </p:sp>
      <p:sp>
        <p:nvSpPr>
          <p:cNvPr id="6" name="Subtitle 2">
            <a:extLst>
              <a:ext uri="{FF2B5EF4-FFF2-40B4-BE49-F238E27FC236}">
                <a16:creationId xmlns:a16="http://schemas.microsoft.com/office/drawing/2014/main" id="{1A748661-E3D6-4BAA-A48B-4EA3A5C469A1}"/>
              </a:ext>
            </a:extLst>
          </p:cNvPr>
          <p:cNvSpPr txBox="1">
            <a:spLocks/>
          </p:cNvSpPr>
          <p:nvPr/>
        </p:nvSpPr>
        <p:spPr>
          <a:xfrm>
            <a:off x="452439" y="3137453"/>
            <a:ext cx="10668000" cy="788518"/>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What do you do that works for you?</a:t>
            </a:r>
          </a:p>
          <a:p>
            <a:pPr algn="l"/>
            <a:endParaRPr lang="en-GB" dirty="0"/>
          </a:p>
        </p:txBody>
      </p:sp>
    </p:spTree>
    <p:extLst>
      <p:ext uri="{BB962C8B-B14F-4D97-AF65-F5344CB8AC3E}">
        <p14:creationId xmlns:p14="http://schemas.microsoft.com/office/powerpoint/2010/main" val="329202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fade">
                                      <p:cBhvr>
                                        <p:cTn id="35" dur="1000"/>
                                        <p:tgtEl>
                                          <p:spTgt spid="4">
                                            <p:txEl>
                                              <p:pRg st="1" end="1"/>
                                            </p:txEl>
                                          </p:spTgt>
                                        </p:tgtEl>
                                      </p:cBhvr>
                                    </p:animEffect>
                                    <p:anim calcmode="lin" valueType="num">
                                      <p:cBhvr>
                                        <p:cTn id="3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1000"/>
                                        <p:tgtEl>
                                          <p:spTgt spid="4">
                                            <p:txEl>
                                              <p:pRg st="2" end="2"/>
                                            </p:txEl>
                                          </p:spTgt>
                                        </p:tgtEl>
                                      </p:cBhvr>
                                    </p:animEffect>
                                    <p:anim calcmode="lin" valueType="num">
                                      <p:cBhvr>
                                        <p:cTn id="4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Effect transition="in" filter="fade">
                                      <p:cBhvr>
                                        <p:cTn id="49" dur="1000"/>
                                        <p:tgtEl>
                                          <p:spTgt spid="4">
                                            <p:txEl>
                                              <p:pRg st="3" end="3"/>
                                            </p:txEl>
                                          </p:spTgt>
                                        </p:tgtEl>
                                      </p:cBhvr>
                                    </p:animEffect>
                                    <p:anim calcmode="lin" valueType="num">
                                      <p:cBhvr>
                                        <p:cTn id="5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4" name="Freeform: Shape 13">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6" name="Freeform: Shape 15">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8" name="Rectangle 17">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87733DA8-1BFC-4737-831B-54DCFE42D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653162" y="-776836"/>
            <a:ext cx="762001"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latin typeface="Avenir Next LT Pro" panose="020B0504020202020204" pitchFamily="34" charset="0"/>
            </a:endParaRPr>
          </a:p>
        </p:txBody>
      </p:sp>
      <p:pic>
        <p:nvPicPr>
          <p:cNvPr id="7" name="Picture 6" descr="A picture containing person, indoor, little&#10;&#10;Description automatically generated">
            <a:extLst>
              <a:ext uri="{FF2B5EF4-FFF2-40B4-BE49-F238E27FC236}">
                <a16:creationId xmlns:a16="http://schemas.microsoft.com/office/drawing/2014/main" id="{B28F6ED8-0001-46ED-A409-F600D6AB4776}"/>
              </a:ext>
            </a:extLst>
          </p:cNvPr>
          <p:cNvPicPr>
            <a:picLocks noChangeAspect="1"/>
          </p:cNvPicPr>
          <p:nvPr/>
        </p:nvPicPr>
        <p:blipFill rotWithShape="1">
          <a:blip r:embed="rId2">
            <a:extLst>
              <a:ext uri="{28A0092B-C50C-407E-A947-70E740481C1C}">
                <a14:useLocalDpi xmlns:a14="http://schemas.microsoft.com/office/drawing/2010/main" val="0"/>
              </a:ext>
            </a:extLst>
          </a:blip>
          <a:srcRect l="34788" r="21408"/>
          <a:stretch/>
        </p:blipFill>
        <p:spPr>
          <a:xfrm>
            <a:off x="4633" y="1040564"/>
            <a:ext cx="3599701" cy="5817436"/>
          </a:xfrm>
          <a:custGeom>
            <a:avLst/>
            <a:gdLst/>
            <a:ahLst/>
            <a:cxnLst/>
            <a:rect l="l" t="t" r="r" b="b"/>
            <a:pathLst>
              <a:path w="4337539" h="5817436">
                <a:moveTo>
                  <a:pt x="1162193" y="710"/>
                </a:moveTo>
                <a:cubicBezTo>
                  <a:pt x="1309881" y="4175"/>
                  <a:pt x="1450916" y="20264"/>
                  <a:pt x="1585945" y="47742"/>
                </a:cubicBezTo>
                <a:cubicBezTo>
                  <a:pt x="2125847" y="157580"/>
                  <a:pt x="2569194" y="449669"/>
                  <a:pt x="2955874" y="845238"/>
                </a:cubicBezTo>
                <a:cubicBezTo>
                  <a:pt x="3342552" y="1240809"/>
                  <a:pt x="3672563" y="1739861"/>
                  <a:pt x="3985793" y="2263621"/>
                </a:cubicBezTo>
                <a:cubicBezTo>
                  <a:pt x="4713945" y="3480830"/>
                  <a:pt x="4197469" y="4515211"/>
                  <a:pt x="3471030" y="5609583"/>
                </a:cubicBezTo>
                <a:lnTo>
                  <a:pt x="3330983" y="5817436"/>
                </a:lnTo>
                <a:lnTo>
                  <a:pt x="0" y="5817436"/>
                </a:lnTo>
                <a:lnTo>
                  <a:pt x="0" y="181400"/>
                </a:lnTo>
                <a:lnTo>
                  <a:pt x="365311" y="94304"/>
                </a:lnTo>
                <a:cubicBezTo>
                  <a:pt x="651420" y="24227"/>
                  <a:pt x="916047" y="-5064"/>
                  <a:pt x="1162193" y="710"/>
                </a:cubicBezTo>
                <a:close/>
              </a:path>
            </a:pathLst>
          </a:custGeom>
        </p:spPr>
      </p:pic>
      <p:sp>
        <p:nvSpPr>
          <p:cNvPr id="22" name="Freeform: Shape 21">
            <a:extLst>
              <a:ext uri="{FF2B5EF4-FFF2-40B4-BE49-F238E27FC236}">
                <a16:creationId xmlns:a16="http://schemas.microsoft.com/office/drawing/2014/main" id="{63165769-7A47-4E0F-825D-AF1179DF6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17358">
            <a:off x="-800363" y="946220"/>
            <a:ext cx="5867664" cy="5317986"/>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 name="connsiteX0" fmla="*/ 0 w 1085312"/>
              <a:gd name="connsiteY0" fmla="*/ 0 h 2441440"/>
              <a:gd name="connsiteX1" fmla="*/ 53089 w 1085312"/>
              <a:gd name="connsiteY1" fmla="*/ 4542 h 2441440"/>
              <a:gd name="connsiteX2" fmla="*/ 790077 w 1085312"/>
              <a:gd name="connsiteY2" fmla="*/ 872756 h 2441440"/>
              <a:gd name="connsiteX3" fmla="*/ 1085252 w 1085312"/>
              <a:gd name="connsiteY3" fmla="*/ 1943649 h 2441440"/>
              <a:gd name="connsiteX4" fmla="*/ 1064832 w 1085312"/>
              <a:gd name="connsiteY4" fmla="*/ 2198094 h 2441440"/>
              <a:gd name="connsiteX5" fmla="*/ 1043734 w 1085312"/>
              <a:gd name="connsiteY5" fmla="*/ 2315675 h 2441440"/>
              <a:gd name="connsiteX6" fmla="*/ 59456 w 1085312"/>
              <a:gd name="connsiteY6" fmla="*/ 2441440 h 2441440"/>
              <a:gd name="connsiteX0" fmla="*/ 0 w 1085312"/>
              <a:gd name="connsiteY0" fmla="*/ 0 h 2315675"/>
              <a:gd name="connsiteX1" fmla="*/ 53089 w 1085312"/>
              <a:gd name="connsiteY1" fmla="*/ 4542 h 2315675"/>
              <a:gd name="connsiteX2" fmla="*/ 790077 w 1085312"/>
              <a:gd name="connsiteY2" fmla="*/ 872756 h 2315675"/>
              <a:gd name="connsiteX3" fmla="*/ 1085252 w 1085312"/>
              <a:gd name="connsiteY3" fmla="*/ 1943649 h 2315675"/>
              <a:gd name="connsiteX4" fmla="*/ 1064832 w 1085312"/>
              <a:gd name="connsiteY4" fmla="*/ 2198094 h 2315675"/>
              <a:gd name="connsiteX5" fmla="*/ 1043734 w 1085312"/>
              <a:gd name="connsiteY5"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312" h="2315675">
                <a:moveTo>
                  <a:pt x="0" y="0"/>
                </a:move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venir Next LT Pro Light"/>
            </a:endParaRPr>
          </a:p>
        </p:txBody>
      </p:sp>
      <p:sp>
        <p:nvSpPr>
          <p:cNvPr id="2" name="Title 1">
            <a:extLst>
              <a:ext uri="{FF2B5EF4-FFF2-40B4-BE49-F238E27FC236}">
                <a16:creationId xmlns:a16="http://schemas.microsoft.com/office/drawing/2014/main" id="{3FA0EBC7-D4EE-4EE4-9376-80B0F7B22082}"/>
              </a:ext>
            </a:extLst>
          </p:cNvPr>
          <p:cNvSpPr>
            <a:spLocks noGrp="1"/>
          </p:cNvSpPr>
          <p:nvPr>
            <p:ph type="ctrTitle"/>
          </p:nvPr>
        </p:nvSpPr>
        <p:spPr>
          <a:xfrm>
            <a:off x="2950686" y="233730"/>
            <a:ext cx="7374131" cy="955973"/>
          </a:xfrm>
        </p:spPr>
        <p:txBody>
          <a:bodyPr vert="horz" lIns="91440" tIns="45720" rIns="91440" bIns="45720" rtlCol="0" anchor="t">
            <a:normAutofit/>
          </a:bodyPr>
          <a:lstStyle/>
          <a:p>
            <a:pPr algn="l"/>
            <a:r>
              <a:rPr lang="en-US" dirty="0"/>
              <a:t>A good nights sleep</a:t>
            </a:r>
          </a:p>
        </p:txBody>
      </p:sp>
      <p:sp>
        <p:nvSpPr>
          <p:cNvPr id="4" name="Subtitle 2">
            <a:extLst>
              <a:ext uri="{FF2B5EF4-FFF2-40B4-BE49-F238E27FC236}">
                <a16:creationId xmlns:a16="http://schemas.microsoft.com/office/drawing/2014/main" id="{BFD9F320-933B-4FB6-A8B6-354383A5D6C8}"/>
              </a:ext>
            </a:extLst>
          </p:cNvPr>
          <p:cNvSpPr txBox="1">
            <a:spLocks/>
          </p:cNvSpPr>
          <p:nvPr/>
        </p:nvSpPr>
        <p:spPr>
          <a:xfrm>
            <a:off x="3781887" y="1247902"/>
            <a:ext cx="8273990" cy="3568351"/>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fontAlgn="base">
              <a:lnSpc>
                <a:spcPct val="115000"/>
              </a:lnSpc>
            </a:pPr>
            <a:r>
              <a:rPr lang="en-US" sz="3400" b="1" i="0" dirty="0">
                <a:solidFill>
                  <a:schemeClr val="bg1">
                    <a:lumMod val="95000"/>
                    <a:lumOff val="5000"/>
                    <a:alpha val="70000"/>
                  </a:schemeClr>
                </a:solidFill>
                <a:effectLst/>
              </a:rPr>
              <a:t>6 golden rules for a good night's sleep:</a:t>
            </a:r>
          </a:p>
          <a:p>
            <a:pPr indent="-228600" algn="l" fontAlgn="base">
              <a:lnSpc>
                <a:spcPct val="115000"/>
              </a:lnSpc>
              <a:buFont typeface="Arial" panose="020B0604020202020204" pitchFamily="34" charset="0"/>
              <a:buChar char="•"/>
            </a:pPr>
            <a:r>
              <a:rPr lang="en-US" sz="2700" b="0" i="0" dirty="0">
                <a:effectLst/>
              </a:rPr>
              <a:t>A regular bedtime</a:t>
            </a:r>
          </a:p>
          <a:p>
            <a:pPr indent="-228600" algn="l" fontAlgn="base">
              <a:lnSpc>
                <a:spcPct val="115000"/>
              </a:lnSpc>
              <a:buFont typeface="Arial" panose="020B0604020202020204" pitchFamily="34" charset="0"/>
              <a:buChar char="•"/>
            </a:pPr>
            <a:r>
              <a:rPr lang="en-US" sz="2700" b="0" i="0" dirty="0">
                <a:effectLst/>
              </a:rPr>
              <a:t>Spend 30 minutes before bedtime preparing for bed and do something relaxing</a:t>
            </a:r>
          </a:p>
          <a:p>
            <a:pPr indent="-228600" algn="l" fontAlgn="base">
              <a:lnSpc>
                <a:spcPct val="115000"/>
              </a:lnSpc>
              <a:buFont typeface="Arial" panose="020B0604020202020204" pitchFamily="34" charset="0"/>
              <a:buChar char="•"/>
            </a:pPr>
            <a:r>
              <a:rPr lang="en-US" sz="2700" b="0" i="0" dirty="0">
                <a:effectLst/>
              </a:rPr>
              <a:t>Avoid watching TV, using games or looking at screens before bed</a:t>
            </a:r>
          </a:p>
          <a:p>
            <a:pPr indent="-228600" algn="l" fontAlgn="base">
              <a:lnSpc>
                <a:spcPct val="115000"/>
              </a:lnSpc>
              <a:buFont typeface="Arial" panose="020B0604020202020204" pitchFamily="34" charset="0"/>
              <a:buChar char="•"/>
            </a:pPr>
            <a:r>
              <a:rPr lang="en-US" sz="2700" b="0" i="0" dirty="0">
                <a:effectLst/>
              </a:rPr>
              <a:t>Avoid eating and drinking before bed and avoid caffeine</a:t>
            </a:r>
          </a:p>
          <a:p>
            <a:pPr indent="-228600" algn="l" fontAlgn="base">
              <a:lnSpc>
                <a:spcPct val="115000"/>
              </a:lnSpc>
              <a:buFont typeface="Arial" panose="020B0604020202020204" pitchFamily="34" charset="0"/>
              <a:buChar char="•"/>
            </a:pPr>
            <a:r>
              <a:rPr lang="en-US" sz="2700" b="0" i="0" dirty="0">
                <a:effectLst/>
              </a:rPr>
              <a:t>Avoid vigorous exercise a few hours before bed</a:t>
            </a:r>
          </a:p>
          <a:p>
            <a:pPr indent="-228600" algn="l" fontAlgn="base">
              <a:lnSpc>
                <a:spcPct val="115000"/>
              </a:lnSpc>
              <a:buFont typeface="Arial" panose="020B0604020202020204" pitchFamily="34" charset="0"/>
              <a:buChar char="•"/>
            </a:pPr>
            <a:r>
              <a:rPr lang="en-US" sz="2700" b="0" i="0" dirty="0">
                <a:effectLst/>
              </a:rPr>
              <a:t>Have a bedroom environment that is sleep friendly: free from screens, noise and a consistent temperature.</a:t>
            </a:r>
          </a:p>
          <a:p>
            <a:pPr indent="-228600" algn="l" fontAlgn="base">
              <a:lnSpc>
                <a:spcPct val="115000"/>
              </a:lnSpc>
              <a:buFont typeface="Arial" panose="020B0604020202020204" pitchFamily="34" charset="0"/>
              <a:buChar char="•"/>
            </a:pPr>
            <a:endParaRPr lang="en-US" sz="1300" b="0" i="0" dirty="0">
              <a:effectLst/>
            </a:endParaRPr>
          </a:p>
        </p:txBody>
      </p:sp>
      <p:sp>
        <p:nvSpPr>
          <p:cNvPr id="5" name="Subtitle 2">
            <a:extLst>
              <a:ext uri="{FF2B5EF4-FFF2-40B4-BE49-F238E27FC236}">
                <a16:creationId xmlns:a16="http://schemas.microsoft.com/office/drawing/2014/main" id="{A8D8E16D-0AA7-4D59-A26E-A1253075A720}"/>
              </a:ext>
            </a:extLst>
          </p:cNvPr>
          <p:cNvSpPr txBox="1">
            <a:spLocks/>
          </p:cNvSpPr>
          <p:nvPr/>
        </p:nvSpPr>
        <p:spPr>
          <a:xfrm>
            <a:off x="3781887" y="4820481"/>
            <a:ext cx="7752217" cy="2251369"/>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5000"/>
              </a:lnSpc>
            </a:pPr>
            <a:r>
              <a:rPr lang="en-US" b="1" dirty="0">
                <a:solidFill>
                  <a:schemeClr val="bg1">
                    <a:lumMod val="95000"/>
                    <a:lumOff val="5000"/>
                    <a:alpha val="70000"/>
                  </a:schemeClr>
                </a:solidFill>
              </a:rPr>
              <a:t>Conversation starters when discussing sleep:</a:t>
            </a:r>
          </a:p>
          <a:p>
            <a:pPr algn="l">
              <a:lnSpc>
                <a:spcPct val="115000"/>
              </a:lnSpc>
            </a:pPr>
            <a:r>
              <a:rPr lang="en-US" sz="1700" dirty="0"/>
              <a:t>Share any worries that you may have about them not getting enough sleep, share any observations you may have, agree routines, try things... </a:t>
            </a:r>
          </a:p>
          <a:p>
            <a:pPr algn="l">
              <a:lnSpc>
                <a:spcPct val="115000"/>
              </a:lnSpc>
            </a:pPr>
            <a:r>
              <a:rPr lang="en-US" sz="1700" dirty="0"/>
              <a:t>What ideas do you have? Do you have any positive experiences to share?</a:t>
            </a:r>
          </a:p>
        </p:txBody>
      </p:sp>
    </p:spTree>
    <p:extLst>
      <p:ext uri="{BB962C8B-B14F-4D97-AF65-F5344CB8AC3E}">
        <p14:creationId xmlns:p14="http://schemas.microsoft.com/office/powerpoint/2010/main" val="330001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0" end="0"/>
                                            </p:txEl>
                                          </p:spTgt>
                                        </p:tgtEl>
                                        <p:attrNameLst>
                                          <p:attrName>style.visibility</p:attrName>
                                        </p:attrNameLst>
                                      </p:cBhvr>
                                      <p:to>
                                        <p:strVal val="visible"/>
                                      </p:to>
                                    </p:set>
                                    <p:animEffect transition="in" filter="fade">
                                      <p:cBhvr>
                                        <p:cTn id="56" dur="1000"/>
                                        <p:tgtEl>
                                          <p:spTgt spid="5">
                                            <p:txEl>
                                              <p:pRg st="0" end="0"/>
                                            </p:txEl>
                                          </p:spTgt>
                                        </p:tgtEl>
                                      </p:cBhvr>
                                    </p:animEffect>
                                    <p:anim calcmode="lin" valueType="num">
                                      <p:cBhvr>
                                        <p:cTn id="5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1" end="1"/>
                                            </p:txEl>
                                          </p:spTgt>
                                        </p:tgtEl>
                                        <p:attrNameLst>
                                          <p:attrName>style.visibility</p:attrName>
                                        </p:attrNameLst>
                                      </p:cBhvr>
                                      <p:to>
                                        <p:strVal val="visible"/>
                                      </p:to>
                                    </p:set>
                                    <p:animEffect transition="in" filter="fade">
                                      <p:cBhvr>
                                        <p:cTn id="63" dur="1000"/>
                                        <p:tgtEl>
                                          <p:spTgt spid="5">
                                            <p:txEl>
                                              <p:pRg st="1" end="1"/>
                                            </p:txEl>
                                          </p:spTgt>
                                        </p:tgtEl>
                                      </p:cBhvr>
                                    </p:animEffect>
                                    <p:anim calcmode="lin" valueType="num">
                                      <p:cBhvr>
                                        <p:cTn id="6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5">
                                            <p:txEl>
                                              <p:pRg st="2" end="2"/>
                                            </p:txEl>
                                          </p:spTgt>
                                        </p:tgtEl>
                                        <p:attrNameLst>
                                          <p:attrName>style.visibility</p:attrName>
                                        </p:attrNameLst>
                                      </p:cBhvr>
                                      <p:to>
                                        <p:strVal val="visible"/>
                                      </p:to>
                                    </p:set>
                                    <p:animEffect transition="in" filter="fade">
                                      <p:cBhvr>
                                        <p:cTn id="70" dur="1000"/>
                                        <p:tgtEl>
                                          <p:spTgt spid="5">
                                            <p:txEl>
                                              <p:pRg st="2" end="2"/>
                                            </p:txEl>
                                          </p:spTgt>
                                        </p:tgtEl>
                                      </p:cBhvr>
                                    </p:animEffect>
                                    <p:anim calcmode="lin" valueType="num">
                                      <p:cBhvr>
                                        <p:cTn id="71"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CFD68BBF-560F-4863-B42B-1814D4D237EB}"/>
              </a:ext>
            </a:extLst>
          </p:cNvPr>
          <p:cNvSpPr>
            <a:spLocks noGrp="1"/>
          </p:cNvSpPr>
          <p:nvPr>
            <p:ph type="ctrTitle"/>
          </p:nvPr>
        </p:nvSpPr>
        <p:spPr>
          <a:xfrm>
            <a:off x="6841725" y="398659"/>
            <a:ext cx="3704948" cy="995136"/>
          </a:xfrm>
        </p:spPr>
        <p:txBody>
          <a:bodyPr>
            <a:normAutofit/>
          </a:bodyPr>
          <a:lstStyle/>
          <a:p>
            <a:pPr algn="l"/>
            <a:r>
              <a:rPr lang="en-US" dirty="0"/>
              <a:t>Handouts</a:t>
            </a:r>
            <a:endParaRPr lang="en-GB" dirty="0"/>
          </a:p>
        </p:txBody>
      </p:sp>
      <p:pic>
        <p:nvPicPr>
          <p:cNvPr id="5" name="Picture 4">
            <a:extLst>
              <a:ext uri="{FF2B5EF4-FFF2-40B4-BE49-F238E27FC236}">
                <a16:creationId xmlns:a16="http://schemas.microsoft.com/office/drawing/2014/main" id="{974036EA-29B9-472E-A3C2-279ACDF029E8}"/>
              </a:ext>
            </a:extLst>
          </p:cNvPr>
          <p:cNvPicPr>
            <a:picLocks noChangeAspect="1"/>
          </p:cNvPicPr>
          <p:nvPr/>
        </p:nvPicPr>
        <p:blipFill>
          <a:blip r:embed="rId2">
            <a:extLst>
              <a:ext uri="{28A0092B-C50C-407E-A947-70E740481C1C}">
                <a14:useLocalDpi xmlns:a14="http://schemas.microsoft.com/office/drawing/2010/main" val="0"/>
              </a:ext>
            </a:extLst>
          </a:blip>
          <a:srcRect l="19182" r="19182"/>
          <a:stretch/>
        </p:blipFill>
        <p:spPr>
          <a:xfrm>
            <a:off x="0" y="0"/>
            <a:ext cx="4726565" cy="5214460"/>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2" name="Freeform: Shape 11">
            <a:extLst>
              <a:ext uri="{FF2B5EF4-FFF2-40B4-BE49-F238E27FC236}">
                <a16:creationId xmlns:a16="http://schemas.microsoft.com/office/drawing/2014/main" id="{B47A9921-6509-49C2-BEBF-924F280660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9" name="Subtitle 2">
            <a:extLst>
              <a:ext uri="{FF2B5EF4-FFF2-40B4-BE49-F238E27FC236}">
                <a16:creationId xmlns:a16="http://schemas.microsoft.com/office/drawing/2014/main" id="{23089C9B-6999-491B-82E9-9EA9221B5412}"/>
              </a:ext>
            </a:extLst>
          </p:cNvPr>
          <p:cNvSpPr txBox="1">
            <a:spLocks/>
          </p:cNvSpPr>
          <p:nvPr/>
        </p:nvSpPr>
        <p:spPr>
          <a:xfrm>
            <a:off x="6010182" y="1393795"/>
            <a:ext cx="5912529" cy="5202314"/>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700" b="1" dirty="0">
                <a:solidFill>
                  <a:schemeClr val="bg1">
                    <a:lumMod val="95000"/>
                    <a:lumOff val="5000"/>
                    <a:alpha val="70000"/>
                  </a:schemeClr>
                </a:solidFill>
              </a:rPr>
              <a:t>Sleep diary for children &amp; Teens: </a:t>
            </a:r>
            <a:r>
              <a:rPr lang="en-US" sz="1700" b="1" dirty="0">
                <a:solidFill>
                  <a:schemeClr val="bg1">
                    <a:lumMod val="95000"/>
                    <a:lumOff val="5000"/>
                    <a:alpha val="70000"/>
                  </a:schemeClr>
                </a:solidFill>
                <a:hlinkClick r:id="rId3"/>
              </a:rPr>
              <a:t>http://www.sleepforkids.org/pdf/SleepDiary.pdf</a:t>
            </a:r>
            <a:endParaRPr lang="en-US" sz="1700" b="1" dirty="0">
              <a:solidFill>
                <a:schemeClr val="bg1">
                  <a:lumMod val="95000"/>
                  <a:lumOff val="5000"/>
                  <a:alpha val="70000"/>
                </a:schemeClr>
              </a:solidFill>
            </a:endParaRPr>
          </a:p>
          <a:p>
            <a:pPr algn="l"/>
            <a:r>
              <a:rPr lang="en-US" sz="1700" b="1" dirty="0">
                <a:solidFill>
                  <a:schemeClr val="bg1">
                    <a:lumMod val="95000"/>
                    <a:lumOff val="5000"/>
                    <a:alpha val="70000"/>
                  </a:schemeClr>
                </a:solidFill>
                <a:hlinkClick r:id="rId4"/>
              </a:rPr>
              <a:t>https://www.nhs.uk/livewell/insomnia/documents/sleepdiary.pdf</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Sleep Council:</a:t>
            </a:r>
          </a:p>
          <a:p>
            <a:pPr algn="l"/>
            <a:r>
              <a:rPr lang="en-US" sz="1700" b="1" dirty="0">
                <a:solidFill>
                  <a:schemeClr val="bg1">
                    <a:lumMod val="95000"/>
                    <a:lumOff val="5000"/>
                    <a:alpha val="70000"/>
                  </a:schemeClr>
                </a:solidFill>
                <a:hlinkClick r:id="rId5"/>
              </a:rPr>
              <a:t>https://sleepcouncil.org.uk/advice-support/sleep-advice/sleep-hygiene/</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 NHS Healthy sleep tips for children:</a:t>
            </a:r>
          </a:p>
          <a:p>
            <a:pPr algn="l"/>
            <a:r>
              <a:rPr lang="en-US" sz="1700" b="1" dirty="0">
                <a:hlinkClick r:id="rId6"/>
              </a:rPr>
              <a:t>https://www.nhs.uk/live-well/sleep-and-tiredness/healthy-sleep-tips-for-children/</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The good night guide for children:</a:t>
            </a:r>
          </a:p>
          <a:p>
            <a:pPr algn="l"/>
            <a:r>
              <a:rPr lang="en-US" sz="1700" b="1" dirty="0">
                <a:solidFill>
                  <a:schemeClr val="bg1">
                    <a:lumMod val="95000"/>
                    <a:lumOff val="5000"/>
                    <a:alpha val="70000"/>
                  </a:schemeClr>
                </a:solidFill>
                <a:hlinkClick r:id="rId7"/>
              </a:rPr>
              <a:t>https://sleepcouncil.org.uk/wp-content/uploads/GNGC-website-view.pdf</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NHS Sleep tips for teenagers:</a:t>
            </a:r>
          </a:p>
          <a:p>
            <a:pPr algn="l"/>
            <a:r>
              <a:rPr lang="en-US" sz="1700" b="1" dirty="0">
                <a:solidFill>
                  <a:schemeClr val="bg1">
                    <a:lumMod val="95000"/>
                    <a:lumOff val="5000"/>
                    <a:alpha val="70000"/>
                  </a:schemeClr>
                </a:solidFill>
                <a:hlinkClick r:id="rId8"/>
              </a:rPr>
              <a:t>https://www.nhs.uk/live-well/sleep-and-tiredness/sleep-tips-for-teenagers/</a:t>
            </a:r>
            <a:r>
              <a:rPr lang="en-US" sz="1700" b="1" dirty="0">
                <a:solidFill>
                  <a:schemeClr val="bg1">
                    <a:lumMod val="95000"/>
                    <a:lumOff val="5000"/>
                    <a:alpha val="70000"/>
                  </a:schemeClr>
                </a:solidFill>
              </a:rPr>
              <a:t> </a:t>
            </a:r>
          </a:p>
          <a:p>
            <a:pPr algn="l"/>
            <a:endParaRPr lang="en-US" sz="1700" dirty="0"/>
          </a:p>
        </p:txBody>
      </p:sp>
    </p:spTree>
    <p:extLst>
      <p:ext uri="{BB962C8B-B14F-4D97-AF65-F5344CB8AC3E}">
        <p14:creationId xmlns:p14="http://schemas.microsoft.com/office/powerpoint/2010/main" val="169571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1000"/>
                                        <p:tgtEl>
                                          <p:spTgt spid="9">
                                            <p:txEl>
                                              <p:pRg st="3" end="3"/>
                                            </p:txEl>
                                          </p:spTgt>
                                        </p:tgtEl>
                                      </p:cBhvr>
                                    </p:animEffect>
                                    <p:anim calcmode="lin" valueType="num">
                                      <p:cBhvr>
                                        <p:cTn id="23"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1000"/>
                                        <p:tgtEl>
                                          <p:spTgt spid="9">
                                            <p:txEl>
                                              <p:pRg st="4" end="4"/>
                                            </p:txEl>
                                          </p:spTgt>
                                        </p:tgtEl>
                                      </p:cBhvr>
                                    </p:animEffect>
                                    <p:anim calcmode="lin" valueType="num">
                                      <p:cBhvr>
                                        <p:cTn id="2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1000"/>
                                        <p:tgtEl>
                                          <p:spTgt spid="9">
                                            <p:txEl>
                                              <p:pRg st="5" end="5"/>
                                            </p:txEl>
                                          </p:spTgt>
                                        </p:tgtEl>
                                      </p:cBhvr>
                                    </p:animEffect>
                                    <p:anim calcmode="lin" valueType="num">
                                      <p:cBhvr>
                                        <p:cTn id="3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1000"/>
                                        <p:tgtEl>
                                          <p:spTgt spid="9">
                                            <p:txEl>
                                              <p:pRg st="6" end="6"/>
                                            </p:txEl>
                                          </p:spTgt>
                                        </p:tgtEl>
                                      </p:cBhvr>
                                    </p:animEffect>
                                    <p:anim calcmode="lin" valueType="num">
                                      <p:cBhvr>
                                        <p:cTn id="38"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fade">
                                      <p:cBhvr>
                                        <p:cTn id="42" dur="1000"/>
                                        <p:tgtEl>
                                          <p:spTgt spid="9">
                                            <p:txEl>
                                              <p:pRg st="7" end="7"/>
                                            </p:txEl>
                                          </p:spTgt>
                                        </p:tgtEl>
                                      </p:cBhvr>
                                    </p:animEffect>
                                    <p:anim calcmode="lin" valueType="num">
                                      <p:cBhvr>
                                        <p:cTn id="43"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fade">
                                      <p:cBhvr>
                                        <p:cTn id="47" dur="1000"/>
                                        <p:tgtEl>
                                          <p:spTgt spid="9">
                                            <p:txEl>
                                              <p:pRg st="8" end="8"/>
                                            </p:txEl>
                                          </p:spTgt>
                                        </p:tgtEl>
                                      </p:cBhvr>
                                    </p:animEffect>
                                    <p:anim calcmode="lin" valueType="num">
                                      <p:cBhvr>
                                        <p:cTn id="48"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9">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fade">
                                      <p:cBhvr>
                                        <p:cTn id="52" dur="1000"/>
                                        <p:tgtEl>
                                          <p:spTgt spid="9">
                                            <p:txEl>
                                              <p:pRg st="9" end="9"/>
                                            </p:txEl>
                                          </p:spTgt>
                                        </p:tgtEl>
                                      </p:cBhvr>
                                    </p:animEffect>
                                    <p:anim calcmode="lin" valueType="num">
                                      <p:cBhvr>
                                        <p:cTn id="53"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F2387-30C5-4D8E-8CE3-FCD468A3BB8B}"/>
              </a:ext>
            </a:extLst>
          </p:cNvPr>
          <p:cNvSpPr>
            <a:spLocks noGrp="1"/>
          </p:cNvSpPr>
          <p:nvPr>
            <p:ph type="ctrTitle"/>
          </p:nvPr>
        </p:nvSpPr>
        <p:spPr>
          <a:xfrm>
            <a:off x="762000" y="514184"/>
            <a:ext cx="10668000" cy="948856"/>
          </a:xfrm>
        </p:spPr>
        <p:txBody>
          <a:bodyPr/>
          <a:lstStyle/>
          <a:p>
            <a:r>
              <a:rPr lang="en-US" dirty="0"/>
              <a:t>Challenge Time &amp; Feedback</a:t>
            </a:r>
            <a:endParaRPr lang="en-GB" dirty="0"/>
          </a:p>
        </p:txBody>
      </p:sp>
      <p:sp>
        <p:nvSpPr>
          <p:cNvPr id="3" name="Subtitle 2">
            <a:extLst>
              <a:ext uri="{FF2B5EF4-FFF2-40B4-BE49-F238E27FC236}">
                <a16:creationId xmlns:a16="http://schemas.microsoft.com/office/drawing/2014/main" id="{01FD24DE-4F4B-490F-9F29-032CD98B1460}"/>
              </a:ext>
            </a:extLst>
          </p:cNvPr>
          <p:cNvSpPr>
            <a:spLocks noGrp="1"/>
          </p:cNvSpPr>
          <p:nvPr>
            <p:ph type="subTitle" idx="1"/>
          </p:nvPr>
        </p:nvSpPr>
        <p:spPr>
          <a:xfrm>
            <a:off x="762000" y="1566408"/>
            <a:ext cx="10668000" cy="4529592"/>
          </a:xfrm>
        </p:spPr>
        <p:txBody>
          <a:bodyPr>
            <a:normAutofit/>
          </a:bodyPr>
          <a:lstStyle/>
          <a:p>
            <a:r>
              <a:rPr lang="en-US" dirty="0"/>
              <a:t>We are now going to challenge you to put this information into practice with your family. Let’s see if it makes a difference? </a:t>
            </a:r>
          </a:p>
          <a:p>
            <a:pPr algn="l"/>
            <a:r>
              <a:rPr lang="en-US" dirty="0"/>
              <a:t>Think about:</a:t>
            </a:r>
          </a:p>
          <a:p>
            <a:pPr marL="342900" indent="-342900">
              <a:buFont typeface="Arial" panose="020B0604020202020204" pitchFamily="34" charset="0"/>
              <a:buChar char="•"/>
            </a:pPr>
            <a:r>
              <a:rPr lang="en-US" dirty="0"/>
              <a:t>What was helpful?</a:t>
            </a:r>
          </a:p>
          <a:p>
            <a:pPr marL="342900" indent="-342900">
              <a:buFont typeface="Arial" panose="020B0604020202020204" pitchFamily="34" charset="0"/>
              <a:buChar char="•"/>
            </a:pPr>
            <a:r>
              <a:rPr lang="en-US" dirty="0"/>
              <a:t>What did you find most useful?</a:t>
            </a:r>
          </a:p>
          <a:p>
            <a:pPr marL="342900" indent="-342900">
              <a:buFont typeface="Arial" panose="020B0604020202020204" pitchFamily="34" charset="0"/>
              <a:buChar char="•"/>
            </a:pPr>
            <a:r>
              <a:rPr lang="en-US" dirty="0"/>
              <a:t>Was it realistic for you?</a:t>
            </a:r>
          </a:p>
          <a:p>
            <a:pPr marL="342900" indent="-342900">
              <a:buFont typeface="Arial" panose="020B0604020202020204" pitchFamily="34" charset="0"/>
              <a:buChar char="•"/>
            </a:pPr>
            <a:r>
              <a:rPr lang="en-US" dirty="0"/>
              <a:t>Would you feel comfortable explaining these ideas to someone else?</a:t>
            </a:r>
          </a:p>
          <a:p>
            <a:pPr marL="342900" indent="-342900">
              <a:buFont typeface="Arial" panose="020B0604020202020204" pitchFamily="34" charset="0"/>
              <a:buChar char="•"/>
            </a:pPr>
            <a:r>
              <a:rPr lang="en-US" dirty="0"/>
              <a:t>Any challenges?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1445106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3">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15E4E"/>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2" name="Freeform: Shape 25">
            <a:extLst>
              <a:ext uri="{FF2B5EF4-FFF2-40B4-BE49-F238E27FC236}">
                <a16:creationId xmlns:a16="http://schemas.microsoft.com/office/drawing/2014/main" id="{4A8FDA66-67B4-4DBE-8354-C26F91ADB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custGeom>
            <a:avLst/>
            <a:gdLst>
              <a:gd name="connsiteX0" fmla="*/ 0 w 12191999"/>
              <a:gd name="connsiteY0" fmla="*/ 0 h 6857999"/>
              <a:gd name="connsiteX1" fmla="*/ 12191999 w 12191999"/>
              <a:gd name="connsiteY1" fmla="*/ 0 h 6857999"/>
              <a:gd name="connsiteX2" fmla="*/ 12191999 w 12191999"/>
              <a:gd name="connsiteY2" fmla="*/ 6857999 h 6857999"/>
              <a:gd name="connsiteX3" fmla="*/ 0 w 12191999"/>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1999" h="6857999">
                <a:moveTo>
                  <a:pt x="0" y="0"/>
                </a:moveTo>
                <a:lnTo>
                  <a:pt x="12191999" y="0"/>
                </a:lnTo>
                <a:lnTo>
                  <a:pt x="12191999" y="6857999"/>
                </a:lnTo>
                <a:lnTo>
                  <a:pt x="0" y="6857999"/>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27">
            <a:extLst>
              <a:ext uri="{FF2B5EF4-FFF2-40B4-BE49-F238E27FC236}">
                <a16:creationId xmlns:a16="http://schemas.microsoft.com/office/drawing/2014/main" id="{3B2B1500-BB55-471C-8A9E-67288297E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045E22C-A99D-41BB-AF14-EF1B1E745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6525"/>
            <a:ext cx="6130391" cy="672147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Subtitle 2">
            <a:extLst>
              <a:ext uri="{FF2B5EF4-FFF2-40B4-BE49-F238E27FC236}">
                <a16:creationId xmlns:a16="http://schemas.microsoft.com/office/drawing/2014/main" id="{4AB0DCCD-8089-4D9D-8A25-264CC2314B5D}"/>
              </a:ext>
            </a:extLst>
          </p:cNvPr>
          <p:cNvSpPr>
            <a:spLocks noGrp="1"/>
          </p:cNvSpPr>
          <p:nvPr>
            <p:ph type="subTitle" idx="1"/>
          </p:nvPr>
        </p:nvSpPr>
        <p:spPr>
          <a:xfrm>
            <a:off x="6485425" y="1183025"/>
            <a:ext cx="5351540" cy="4565166"/>
          </a:xfrm>
        </p:spPr>
        <p:txBody>
          <a:bodyPr anchor="b">
            <a:normAutofit/>
          </a:bodyPr>
          <a:lstStyle/>
          <a:p>
            <a:pPr algn="l"/>
            <a:r>
              <a:rPr lang="en-US" sz="2200" dirty="0"/>
              <a:t>This is an informal information session that has been developed to help explore and better understand the following subjects:</a:t>
            </a:r>
          </a:p>
          <a:p>
            <a:pPr marL="342900" indent="-342900" algn="l">
              <a:buFont typeface="Arial" panose="020B0604020202020204" pitchFamily="34" charset="0"/>
              <a:buChar char="•"/>
            </a:pPr>
            <a:r>
              <a:rPr lang="en-US" sz="2200" dirty="0"/>
              <a:t>Sleep</a:t>
            </a:r>
          </a:p>
          <a:p>
            <a:pPr marL="342900" indent="-342900" algn="l">
              <a:buFont typeface="Arial" panose="020B0604020202020204" pitchFamily="34" charset="0"/>
              <a:buChar char="•"/>
            </a:pPr>
            <a:r>
              <a:rPr lang="en-US" sz="2200" b="1" dirty="0"/>
              <a:t>Healthy Eating</a:t>
            </a:r>
          </a:p>
          <a:p>
            <a:pPr marL="342900" indent="-342900" algn="l">
              <a:buFont typeface="Arial" panose="020B0604020202020204" pitchFamily="34" charset="0"/>
              <a:buChar char="•"/>
            </a:pPr>
            <a:r>
              <a:rPr lang="en-US" sz="2200" dirty="0"/>
              <a:t>Routines</a:t>
            </a:r>
          </a:p>
          <a:p>
            <a:pPr marL="342900" indent="-342900" algn="l">
              <a:buFont typeface="Arial" panose="020B0604020202020204" pitchFamily="34" charset="0"/>
              <a:buChar char="•"/>
            </a:pPr>
            <a:r>
              <a:rPr lang="en-US" sz="2200" dirty="0"/>
              <a:t>School Readiness</a:t>
            </a:r>
          </a:p>
          <a:p>
            <a:pPr marL="342900" indent="-342900" algn="l">
              <a:buFont typeface="Arial" panose="020B0604020202020204" pitchFamily="34" charset="0"/>
              <a:buChar char="•"/>
            </a:pPr>
            <a:r>
              <a:rPr lang="en-US" sz="2200" dirty="0"/>
              <a:t>Sibling Rivalry</a:t>
            </a:r>
            <a:endParaRPr lang="en-GB" sz="2200" dirty="0"/>
          </a:p>
        </p:txBody>
      </p:sp>
      <p:sp>
        <p:nvSpPr>
          <p:cNvPr id="2" name="Title 1">
            <a:extLst>
              <a:ext uri="{FF2B5EF4-FFF2-40B4-BE49-F238E27FC236}">
                <a16:creationId xmlns:a16="http://schemas.microsoft.com/office/drawing/2014/main" id="{2E30F59A-676C-4F5E-9615-3B12DE1051DB}"/>
              </a:ext>
            </a:extLst>
          </p:cNvPr>
          <p:cNvSpPr>
            <a:spLocks noGrp="1"/>
          </p:cNvSpPr>
          <p:nvPr>
            <p:ph type="ctrTitle"/>
          </p:nvPr>
        </p:nvSpPr>
        <p:spPr>
          <a:xfrm>
            <a:off x="267456" y="2591544"/>
            <a:ext cx="5595478" cy="2286000"/>
          </a:xfrm>
        </p:spPr>
        <p:txBody>
          <a:bodyPr>
            <a:normAutofit/>
          </a:bodyPr>
          <a:lstStyle/>
          <a:p>
            <a:pPr algn="l"/>
            <a:r>
              <a:rPr lang="en-US" sz="5400" dirty="0"/>
              <a:t>The Family Pack Lifestyle</a:t>
            </a:r>
            <a:br>
              <a:rPr lang="en-US" sz="4400" dirty="0"/>
            </a:br>
            <a:endParaRPr lang="en-GB" sz="4400" dirty="0"/>
          </a:p>
        </p:txBody>
      </p:sp>
      <p:pic>
        <p:nvPicPr>
          <p:cNvPr id="11" name="Picture 10" descr="Text&#10;&#10;Description automatically generated">
            <a:extLst>
              <a:ext uri="{FF2B5EF4-FFF2-40B4-BE49-F238E27FC236}">
                <a16:creationId xmlns:a16="http://schemas.microsoft.com/office/drawing/2014/main" id="{E36988A6-8D85-4AB6-90B6-D64A60499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35" y="1088058"/>
            <a:ext cx="2383118" cy="1503485"/>
          </a:xfrm>
          <a:prstGeom prst="rect">
            <a:avLst/>
          </a:prstGeom>
        </p:spPr>
      </p:pic>
      <p:sp>
        <p:nvSpPr>
          <p:cNvPr id="6" name="TextBox 5">
            <a:extLst>
              <a:ext uri="{FF2B5EF4-FFF2-40B4-BE49-F238E27FC236}">
                <a16:creationId xmlns:a16="http://schemas.microsoft.com/office/drawing/2014/main" id="{492E690B-8237-4FA2-ABBB-EE4E790B9B32}"/>
              </a:ext>
            </a:extLst>
          </p:cNvPr>
          <p:cNvSpPr txBox="1"/>
          <p:nvPr/>
        </p:nvSpPr>
        <p:spPr>
          <a:xfrm>
            <a:off x="6397563" y="5826042"/>
            <a:ext cx="5702422" cy="954107"/>
          </a:xfrm>
          <a:prstGeom prst="rect">
            <a:avLst/>
          </a:prstGeom>
          <a:noFill/>
        </p:spPr>
        <p:txBody>
          <a:bodyPr wrap="square" rtlCol="0">
            <a:spAutoFit/>
          </a:bodyPr>
          <a:lstStyle/>
          <a:p>
            <a:r>
              <a:rPr lang="en-US" sz="1400" dirty="0">
                <a:solidFill>
                  <a:schemeClr val="tx1">
                    <a:lumMod val="85000"/>
                  </a:schemeClr>
                </a:solidFill>
              </a:rPr>
              <a:t>We understand that we all parent in slightly different ways, and what one parent does may not work for the other. You need to do what you feel may work best for you and your family. We hope the information in these sessions will be helpful” </a:t>
            </a:r>
            <a:endParaRPr lang="en-GB" sz="1400" dirty="0">
              <a:solidFill>
                <a:schemeClr val="tx1">
                  <a:lumMod val="85000"/>
                </a:schemeClr>
              </a:solidFill>
            </a:endParaRPr>
          </a:p>
        </p:txBody>
      </p:sp>
      <p:sp>
        <p:nvSpPr>
          <p:cNvPr id="7" name="TextBox 6">
            <a:extLst>
              <a:ext uri="{FF2B5EF4-FFF2-40B4-BE49-F238E27FC236}">
                <a16:creationId xmlns:a16="http://schemas.microsoft.com/office/drawing/2014/main" id="{C2A32502-33BA-403B-A57F-69D88541A9AB}"/>
              </a:ext>
            </a:extLst>
          </p:cNvPr>
          <p:cNvSpPr txBox="1"/>
          <p:nvPr/>
        </p:nvSpPr>
        <p:spPr>
          <a:xfrm>
            <a:off x="7732451" y="536693"/>
            <a:ext cx="2246050" cy="646331"/>
          </a:xfrm>
          <a:prstGeom prst="rect">
            <a:avLst/>
          </a:prstGeom>
          <a:noFill/>
        </p:spPr>
        <p:txBody>
          <a:bodyPr wrap="square" rtlCol="0">
            <a:spAutoFit/>
          </a:bodyPr>
          <a:lstStyle/>
          <a:p>
            <a:r>
              <a:rPr lang="en-US" sz="3600" dirty="0"/>
              <a:t>Welcome</a:t>
            </a:r>
            <a:endParaRPr lang="en-GB" sz="3600" dirty="0"/>
          </a:p>
        </p:txBody>
      </p:sp>
      <p:pic>
        <p:nvPicPr>
          <p:cNvPr id="22" name="Picture 21">
            <a:extLst>
              <a:ext uri="{FF2B5EF4-FFF2-40B4-BE49-F238E27FC236}">
                <a16:creationId xmlns:a16="http://schemas.microsoft.com/office/drawing/2014/main" id="{A7D3A40F-D2F3-4504-A4FC-688E96F84E8E}"/>
              </a:ext>
            </a:extLst>
          </p:cNvPr>
          <p:cNvPicPr>
            <a:picLocks noChangeAspect="1"/>
          </p:cNvPicPr>
          <p:nvPr/>
        </p:nvPicPr>
        <p:blipFill>
          <a:blip r:embed="rId3">
            <a:extLst>
              <a:ext uri="{28A0092B-C50C-407E-A947-70E740481C1C}">
                <a14:useLocalDpi xmlns:a14="http://schemas.microsoft.com/office/drawing/2010/main" val="0"/>
              </a:ext>
            </a:extLst>
          </a:blip>
          <a:srcRect t="20751" b="20751"/>
          <a:stretch/>
        </p:blipFill>
        <p:spPr>
          <a:xfrm>
            <a:off x="-2" y="5149407"/>
            <a:ext cx="5237019" cy="1717829"/>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372739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CFD68BBF-560F-4863-B42B-1814D4D237EB}"/>
              </a:ext>
            </a:extLst>
          </p:cNvPr>
          <p:cNvSpPr>
            <a:spLocks noGrp="1"/>
          </p:cNvSpPr>
          <p:nvPr>
            <p:ph type="ctrTitle"/>
          </p:nvPr>
        </p:nvSpPr>
        <p:spPr>
          <a:xfrm>
            <a:off x="6096000" y="753765"/>
            <a:ext cx="5334000" cy="3056235"/>
          </a:xfrm>
        </p:spPr>
        <p:txBody>
          <a:bodyPr>
            <a:normAutofit/>
          </a:bodyPr>
          <a:lstStyle/>
          <a:p>
            <a:pPr algn="l"/>
            <a:r>
              <a:rPr lang="en-US" dirty="0"/>
              <a:t>Healthy Eating</a:t>
            </a:r>
            <a:endParaRPr lang="en-GB" dirty="0"/>
          </a:p>
        </p:txBody>
      </p:sp>
      <p:pic>
        <p:nvPicPr>
          <p:cNvPr id="5" name="Picture 4" descr="A picture containing food, vegetable, fruit, different&#10;&#10;Description automatically generated">
            <a:extLst>
              <a:ext uri="{FF2B5EF4-FFF2-40B4-BE49-F238E27FC236}">
                <a16:creationId xmlns:a16="http://schemas.microsoft.com/office/drawing/2014/main" id="{974036EA-29B9-472E-A3C2-279ACDF029E8}"/>
              </a:ext>
            </a:extLst>
          </p:cNvPr>
          <p:cNvPicPr>
            <a:picLocks noChangeAspect="1"/>
          </p:cNvPicPr>
          <p:nvPr/>
        </p:nvPicPr>
        <p:blipFill rotWithShape="1">
          <a:blip r:embed="rId2">
            <a:extLst>
              <a:ext uri="{28A0092B-C50C-407E-A947-70E740481C1C}">
                <a14:useLocalDpi xmlns:a14="http://schemas.microsoft.com/office/drawing/2010/main" val="0"/>
              </a:ext>
            </a:extLst>
          </a:blip>
          <a:srcRect l="26400" r="12059" b="2"/>
          <a:stretch/>
        </p:blipFill>
        <p:spPr>
          <a:xfrm>
            <a:off x="2" y="10"/>
            <a:ext cx="5578823" cy="6028246"/>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2" name="Freeform: Shape 11">
            <a:extLst>
              <a:ext uri="{FF2B5EF4-FFF2-40B4-BE49-F238E27FC236}">
                <a16:creationId xmlns:a16="http://schemas.microsoft.com/office/drawing/2014/main" id="{B47A9921-6509-49C2-BEBF-924F280660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pic>
        <p:nvPicPr>
          <p:cNvPr id="13" name="Picture 12" descr="Text&#10;&#10;Description automatically generated">
            <a:extLst>
              <a:ext uri="{FF2B5EF4-FFF2-40B4-BE49-F238E27FC236}">
                <a16:creationId xmlns:a16="http://schemas.microsoft.com/office/drawing/2014/main" id="{E10D6D96-5C9F-4722-BCC9-73EBEA934B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9611" y="5085662"/>
            <a:ext cx="2383118" cy="1503485"/>
          </a:xfrm>
          <a:prstGeom prst="rect">
            <a:avLst/>
          </a:prstGeom>
        </p:spPr>
      </p:pic>
    </p:spTree>
    <p:extLst>
      <p:ext uri="{BB962C8B-B14F-4D97-AF65-F5344CB8AC3E}">
        <p14:creationId xmlns:p14="http://schemas.microsoft.com/office/powerpoint/2010/main" val="2177931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4C2726-2A01-48BB-BAAB-7C4046788C8F}"/>
              </a:ext>
            </a:extLst>
          </p:cNvPr>
          <p:cNvPicPr>
            <a:picLocks noChangeAspect="1"/>
          </p:cNvPicPr>
          <p:nvPr/>
        </p:nvPicPr>
        <p:blipFill>
          <a:blip r:embed="rId2">
            <a:extLst>
              <a:ext uri="{28A0092B-C50C-407E-A947-70E740481C1C}">
                <a14:useLocalDpi xmlns:a14="http://schemas.microsoft.com/office/drawing/2010/main" val="0"/>
              </a:ext>
            </a:extLst>
          </a:blip>
          <a:srcRect l="4562" r="4562"/>
          <a:stretch/>
        </p:blipFill>
        <p:spPr>
          <a:xfrm>
            <a:off x="8389398"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762000" y="340582"/>
            <a:ext cx="10668000" cy="1020417"/>
          </a:xfrm>
        </p:spPr>
        <p:txBody>
          <a:bodyPr/>
          <a:lstStyle/>
          <a:p>
            <a:r>
              <a:rPr lang="en-US" dirty="0"/>
              <a:t>Healthy Eating</a:t>
            </a:r>
            <a:endParaRPr lang="en-GB" dirty="0"/>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572673" y="4153117"/>
            <a:ext cx="10833653" cy="1766280"/>
          </a:xfrm>
        </p:spPr>
        <p:txBody>
          <a:bodyPr>
            <a:normAutofit fontScale="62500" lnSpcReduction="20000"/>
          </a:bodyPr>
          <a:lstStyle/>
          <a:p>
            <a:pPr algn="l"/>
            <a:r>
              <a:rPr lang="en-US" sz="3600" b="1" dirty="0">
                <a:solidFill>
                  <a:schemeClr val="bg1">
                    <a:lumMod val="95000"/>
                    <a:lumOff val="5000"/>
                    <a:alpha val="70000"/>
                  </a:schemeClr>
                </a:solidFill>
              </a:rPr>
              <a:t>Why is healthy eating so important for your children?</a:t>
            </a:r>
          </a:p>
          <a:p>
            <a:pPr algn="l"/>
            <a:r>
              <a:rPr lang="en-US" sz="3100" dirty="0"/>
              <a:t>Developing good eating habits as a child has been shown to have significant impact on adult behaviours later in life. Healthy eating; more than physical activity, has the greatest impact on achieving and maintaining a healthy weight for both adults and children. </a:t>
            </a:r>
          </a:p>
        </p:txBody>
      </p:sp>
      <p:sp>
        <p:nvSpPr>
          <p:cNvPr id="4" name="Subtitle 2">
            <a:extLst>
              <a:ext uri="{FF2B5EF4-FFF2-40B4-BE49-F238E27FC236}">
                <a16:creationId xmlns:a16="http://schemas.microsoft.com/office/drawing/2014/main" id="{AA673581-30A2-47E9-A84C-D42A43570DBE}"/>
              </a:ext>
            </a:extLst>
          </p:cNvPr>
          <p:cNvSpPr txBox="1">
            <a:spLocks/>
          </p:cNvSpPr>
          <p:nvPr/>
        </p:nvSpPr>
        <p:spPr>
          <a:xfrm>
            <a:off x="572673" y="1430336"/>
            <a:ext cx="9556748" cy="2395940"/>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What is healthy eating?</a:t>
            </a:r>
          </a:p>
          <a:p>
            <a:pPr algn="l"/>
            <a:r>
              <a:rPr lang="en-US" sz="1800" dirty="0"/>
              <a:t>Healthy eating helps to maintain or improve overall health, providing the body with essential nutrition. Eating a healthy, balanced diet is an important part of maintaining good health and can help you feel your best. This means eating a wide variety of foods in the right proportions and consuming the right amount of food and drink to achieve and maintain a healthy body weight. </a:t>
            </a:r>
          </a:p>
          <a:p>
            <a:pPr algn="l"/>
            <a:endParaRPr lang="en-US" sz="1800" dirty="0"/>
          </a:p>
        </p:txBody>
      </p:sp>
    </p:spTree>
    <p:extLst>
      <p:ext uri="{BB962C8B-B14F-4D97-AF65-F5344CB8AC3E}">
        <p14:creationId xmlns:p14="http://schemas.microsoft.com/office/powerpoint/2010/main" val="251042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hought Bubble: Cloud 28">
            <a:extLst>
              <a:ext uri="{FF2B5EF4-FFF2-40B4-BE49-F238E27FC236}">
                <a16:creationId xmlns:a16="http://schemas.microsoft.com/office/drawing/2014/main" id="{A423307E-3D42-4D4C-B61D-79555FE23A07}"/>
              </a:ext>
            </a:extLst>
          </p:cNvPr>
          <p:cNvSpPr/>
          <p:nvPr/>
        </p:nvSpPr>
        <p:spPr>
          <a:xfrm>
            <a:off x="353913" y="5556546"/>
            <a:ext cx="3056153" cy="1132489"/>
          </a:xfrm>
          <a:prstGeom prst="cloudCallout">
            <a:avLst>
              <a:gd name="adj1" fmla="val 68055"/>
              <a:gd name="adj2" fmla="val 33495"/>
            </a:avLst>
          </a:prstGeom>
          <a:solidFill>
            <a:srgbClr val="F04E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hought Bubble: Cloud 27">
            <a:extLst>
              <a:ext uri="{FF2B5EF4-FFF2-40B4-BE49-F238E27FC236}">
                <a16:creationId xmlns:a16="http://schemas.microsoft.com/office/drawing/2014/main" id="{B173A707-3BDF-41C7-A54F-BBC18CF52EA5}"/>
              </a:ext>
            </a:extLst>
          </p:cNvPr>
          <p:cNvSpPr/>
          <p:nvPr/>
        </p:nvSpPr>
        <p:spPr>
          <a:xfrm>
            <a:off x="8366844" y="4900156"/>
            <a:ext cx="3432092" cy="1438500"/>
          </a:xfrm>
          <a:prstGeom prst="cloudCallout">
            <a:avLst>
              <a:gd name="adj1" fmla="val -80326"/>
              <a:gd name="adj2" fmla="val 48306"/>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hought Bubble: Cloud 26">
            <a:extLst>
              <a:ext uri="{FF2B5EF4-FFF2-40B4-BE49-F238E27FC236}">
                <a16:creationId xmlns:a16="http://schemas.microsoft.com/office/drawing/2014/main" id="{1F6C68D8-4F45-4F80-AC6A-7C50B76C2648}"/>
              </a:ext>
            </a:extLst>
          </p:cNvPr>
          <p:cNvSpPr/>
          <p:nvPr/>
        </p:nvSpPr>
        <p:spPr>
          <a:xfrm>
            <a:off x="7732237" y="1708779"/>
            <a:ext cx="2417214" cy="1902745"/>
          </a:xfrm>
          <a:prstGeom prst="cloudCallout">
            <a:avLst>
              <a:gd name="adj1" fmla="val -29143"/>
              <a:gd name="adj2" fmla="val 6436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hought Bubble: Cloud 25">
            <a:extLst>
              <a:ext uri="{FF2B5EF4-FFF2-40B4-BE49-F238E27FC236}">
                <a16:creationId xmlns:a16="http://schemas.microsoft.com/office/drawing/2014/main" id="{EB3DE940-3028-47A3-B2B9-DBA5C5F58266}"/>
              </a:ext>
            </a:extLst>
          </p:cNvPr>
          <p:cNvSpPr/>
          <p:nvPr/>
        </p:nvSpPr>
        <p:spPr>
          <a:xfrm>
            <a:off x="79971" y="3060277"/>
            <a:ext cx="2507226" cy="2113036"/>
          </a:xfrm>
          <a:prstGeom prst="cloudCallout">
            <a:avLst>
              <a:gd name="adj1" fmla="val 65343"/>
              <a:gd name="adj2" fmla="val -51739"/>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People baking in a kitchen">
            <a:extLst>
              <a:ext uri="{FF2B5EF4-FFF2-40B4-BE49-F238E27FC236}">
                <a16:creationId xmlns:a16="http://schemas.microsoft.com/office/drawing/2014/main" id="{B7DE2157-F0E0-4E9C-9C4A-CFC6169D297D}"/>
              </a:ext>
            </a:extLst>
          </p:cNvPr>
          <p:cNvPicPr>
            <a:picLocks noChangeAspect="1"/>
          </p:cNvPicPr>
          <p:nvPr/>
        </p:nvPicPr>
        <p:blipFill>
          <a:blip r:embed="rId2" cstate="hqprint">
            <a:extLst>
              <a:ext uri="{28A0092B-C50C-407E-A947-70E740481C1C}">
                <a14:useLocalDpi xmlns:a14="http://schemas.microsoft.com/office/drawing/2010/main" val="0"/>
              </a:ext>
            </a:extLst>
          </a:blip>
          <a:srcRect l="19790" r="19790"/>
          <a:stretch/>
        </p:blipFill>
        <p:spPr>
          <a:xfrm>
            <a:off x="0" y="0"/>
            <a:ext cx="2507226" cy="2766032"/>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2" name="Title 1">
            <a:extLst>
              <a:ext uri="{FF2B5EF4-FFF2-40B4-BE49-F238E27FC236}">
                <a16:creationId xmlns:a16="http://schemas.microsoft.com/office/drawing/2014/main" id="{B15E8668-AA92-436D-A737-3EECB790B5E8}"/>
              </a:ext>
            </a:extLst>
          </p:cNvPr>
          <p:cNvSpPr>
            <a:spLocks noGrp="1"/>
          </p:cNvSpPr>
          <p:nvPr>
            <p:ph type="ctrTitle"/>
          </p:nvPr>
        </p:nvSpPr>
        <p:spPr>
          <a:xfrm>
            <a:off x="1531247" y="298478"/>
            <a:ext cx="10668000" cy="939579"/>
          </a:xfrm>
        </p:spPr>
        <p:txBody>
          <a:bodyPr/>
          <a:lstStyle/>
          <a:p>
            <a:r>
              <a:rPr lang="en-US" dirty="0"/>
              <a:t>What is a Balanced Diet?</a:t>
            </a:r>
            <a:endParaRPr lang="en-GB" dirty="0"/>
          </a:p>
        </p:txBody>
      </p:sp>
      <p:sp>
        <p:nvSpPr>
          <p:cNvPr id="4" name="Subtitle 2">
            <a:extLst>
              <a:ext uri="{FF2B5EF4-FFF2-40B4-BE49-F238E27FC236}">
                <a16:creationId xmlns:a16="http://schemas.microsoft.com/office/drawing/2014/main" id="{9FB9AFB7-62D8-41EF-9715-2515F75CBF27}"/>
              </a:ext>
            </a:extLst>
          </p:cNvPr>
          <p:cNvSpPr txBox="1">
            <a:spLocks noGrp="1"/>
          </p:cNvSpPr>
          <p:nvPr>
            <p:ph type="subTitle" idx="1"/>
          </p:nvPr>
        </p:nvSpPr>
        <p:spPr>
          <a:xfrm>
            <a:off x="2770118" y="1061291"/>
            <a:ext cx="8568557" cy="709655"/>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What should be on your children’s plate?</a:t>
            </a:r>
          </a:p>
          <a:p>
            <a:pPr algn="l"/>
            <a:endParaRPr lang="en-US" dirty="0"/>
          </a:p>
        </p:txBody>
      </p:sp>
      <p:pic>
        <p:nvPicPr>
          <p:cNvPr id="11" name="Picture 10" descr="A picture containing graphical user interface&#10;&#10;Description automatically generated">
            <a:extLst>
              <a:ext uri="{FF2B5EF4-FFF2-40B4-BE49-F238E27FC236}">
                <a16:creationId xmlns:a16="http://schemas.microsoft.com/office/drawing/2014/main" id="{E619001E-8CB5-47FD-ACD3-77FD88F0C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6433" y="1456545"/>
            <a:ext cx="3679423" cy="5188021"/>
          </a:xfrm>
          <a:prstGeom prst="rect">
            <a:avLst/>
          </a:prstGeom>
        </p:spPr>
      </p:pic>
      <p:pic>
        <p:nvPicPr>
          <p:cNvPr id="13" name="Picture 12" descr="Graphical user interface&#10;&#10;Description automatically generated">
            <a:extLst>
              <a:ext uri="{FF2B5EF4-FFF2-40B4-BE49-F238E27FC236}">
                <a16:creationId xmlns:a16="http://schemas.microsoft.com/office/drawing/2014/main" id="{958A9402-496D-4CBE-B495-11B15DB147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7790" y="1357300"/>
            <a:ext cx="3679424" cy="5397623"/>
          </a:xfrm>
          <a:prstGeom prst="rect">
            <a:avLst/>
          </a:prstGeom>
        </p:spPr>
      </p:pic>
      <p:pic>
        <p:nvPicPr>
          <p:cNvPr id="15" name="Picture 14">
            <a:extLst>
              <a:ext uri="{FF2B5EF4-FFF2-40B4-BE49-F238E27FC236}">
                <a16:creationId xmlns:a16="http://schemas.microsoft.com/office/drawing/2014/main" id="{A0FC2DEE-4797-4946-A642-045972EBB1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7026" y="4082246"/>
            <a:ext cx="3432092" cy="2651208"/>
          </a:xfrm>
          <a:prstGeom prst="rect">
            <a:avLst/>
          </a:prstGeom>
        </p:spPr>
      </p:pic>
      <p:pic>
        <p:nvPicPr>
          <p:cNvPr id="17" name="Picture 16" descr="A picture containing calendar&#10;&#10;Description automatically generated">
            <a:extLst>
              <a:ext uri="{FF2B5EF4-FFF2-40B4-BE49-F238E27FC236}">
                <a16:creationId xmlns:a16="http://schemas.microsoft.com/office/drawing/2014/main" id="{51138E63-7ED3-44E0-9471-90E5158127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8387" y="3838782"/>
            <a:ext cx="2718806" cy="3323836"/>
          </a:xfrm>
          <a:prstGeom prst="rect">
            <a:avLst/>
          </a:prstGeom>
        </p:spPr>
      </p:pic>
      <p:sp>
        <p:nvSpPr>
          <p:cNvPr id="18" name="TextBox 17">
            <a:extLst>
              <a:ext uri="{FF2B5EF4-FFF2-40B4-BE49-F238E27FC236}">
                <a16:creationId xmlns:a16="http://schemas.microsoft.com/office/drawing/2014/main" id="{C063D188-42E0-4AFC-B3A3-E25C3AEA1FAB}"/>
              </a:ext>
            </a:extLst>
          </p:cNvPr>
          <p:cNvSpPr txBox="1"/>
          <p:nvPr/>
        </p:nvSpPr>
        <p:spPr>
          <a:xfrm>
            <a:off x="438298" y="3422828"/>
            <a:ext cx="1788135" cy="1477328"/>
          </a:xfrm>
          <a:prstGeom prst="rect">
            <a:avLst/>
          </a:prstGeom>
          <a:noFill/>
        </p:spPr>
        <p:txBody>
          <a:bodyPr wrap="square" rtlCol="0">
            <a:spAutoFit/>
          </a:bodyPr>
          <a:lstStyle/>
          <a:p>
            <a:pPr algn="ctr"/>
            <a:r>
              <a:rPr lang="en-US" b="1" dirty="0">
                <a:solidFill>
                  <a:srgbClr val="212B32"/>
                </a:solidFill>
                <a:latin typeface="Frutiger W01"/>
              </a:rPr>
              <a:t>We should e</a:t>
            </a:r>
            <a:r>
              <a:rPr lang="en-US" b="1" i="0" dirty="0">
                <a:solidFill>
                  <a:srgbClr val="212B32"/>
                </a:solidFill>
                <a:effectLst/>
                <a:latin typeface="Frutiger W01"/>
              </a:rPr>
              <a:t>at at least 5 portions of a variety of fruit and vegetables a day</a:t>
            </a:r>
            <a:endParaRPr lang="en-GB" b="1" dirty="0"/>
          </a:p>
        </p:txBody>
      </p:sp>
      <p:sp>
        <p:nvSpPr>
          <p:cNvPr id="20" name="TextBox 19">
            <a:extLst>
              <a:ext uri="{FF2B5EF4-FFF2-40B4-BE49-F238E27FC236}">
                <a16:creationId xmlns:a16="http://schemas.microsoft.com/office/drawing/2014/main" id="{CDC4764D-F594-4037-8F90-FE282BA5F2AB}"/>
              </a:ext>
            </a:extLst>
          </p:cNvPr>
          <p:cNvSpPr txBox="1"/>
          <p:nvPr/>
        </p:nvSpPr>
        <p:spPr>
          <a:xfrm>
            <a:off x="7965218" y="1919740"/>
            <a:ext cx="1788135" cy="1477328"/>
          </a:xfrm>
          <a:prstGeom prst="rect">
            <a:avLst/>
          </a:prstGeom>
          <a:noFill/>
        </p:spPr>
        <p:txBody>
          <a:bodyPr wrap="square" rtlCol="0">
            <a:spAutoFit/>
          </a:bodyPr>
          <a:lstStyle/>
          <a:p>
            <a:pPr algn="ctr"/>
            <a:r>
              <a:rPr lang="en-US" b="1" i="0" dirty="0">
                <a:solidFill>
                  <a:srgbClr val="212B32"/>
                </a:solidFill>
                <a:effectLst/>
                <a:latin typeface="Frutiger W01"/>
              </a:rPr>
              <a:t>Base meals on potatoes, bread, rice, pasta or other starchy carbohydrates</a:t>
            </a:r>
            <a:endParaRPr lang="en-GB" b="1" dirty="0"/>
          </a:p>
        </p:txBody>
      </p:sp>
      <p:sp>
        <p:nvSpPr>
          <p:cNvPr id="21" name="TextBox 20">
            <a:extLst>
              <a:ext uri="{FF2B5EF4-FFF2-40B4-BE49-F238E27FC236}">
                <a16:creationId xmlns:a16="http://schemas.microsoft.com/office/drawing/2014/main" id="{3521497C-4E30-428B-A9BD-6C7EEC949AC1}"/>
              </a:ext>
            </a:extLst>
          </p:cNvPr>
          <p:cNvSpPr txBox="1"/>
          <p:nvPr/>
        </p:nvSpPr>
        <p:spPr>
          <a:xfrm>
            <a:off x="484071" y="5735200"/>
            <a:ext cx="2713201" cy="923330"/>
          </a:xfrm>
          <a:prstGeom prst="rect">
            <a:avLst/>
          </a:prstGeom>
          <a:noFill/>
        </p:spPr>
        <p:txBody>
          <a:bodyPr wrap="square" rtlCol="0">
            <a:spAutoFit/>
          </a:bodyPr>
          <a:lstStyle/>
          <a:p>
            <a:pPr algn="ctr"/>
            <a:r>
              <a:rPr lang="en-US" b="1" i="0" dirty="0">
                <a:solidFill>
                  <a:srgbClr val="212B32"/>
                </a:solidFill>
                <a:effectLst/>
                <a:latin typeface="Frutiger W01"/>
              </a:rPr>
              <a:t>Eat some beans, pulses, fish, eggs, meat and other protein</a:t>
            </a:r>
            <a:endParaRPr lang="en-GB" b="1" dirty="0"/>
          </a:p>
        </p:txBody>
      </p:sp>
      <p:sp>
        <p:nvSpPr>
          <p:cNvPr id="22" name="TextBox 21">
            <a:extLst>
              <a:ext uri="{FF2B5EF4-FFF2-40B4-BE49-F238E27FC236}">
                <a16:creationId xmlns:a16="http://schemas.microsoft.com/office/drawing/2014/main" id="{3F8DD66E-D1B5-46D7-988B-B1BE476BEEBF}"/>
              </a:ext>
            </a:extLst>
          </p:cNvPr>
          <p:cNvSpPr txBox="1"/>
          <p:nvPr/>
        </p:nvSpPr>
        <p:spPr>
          <a:xfrm>
            <a:off x="8666877" y="5128632"/>
            <a:ext cx="3010430" cy="923330"/>
          </a:xfrm>
          <a:prstGeom prst="rect">
            <a:avLst/>
          </a:prstGeom>
          <a:noFill/>
        </p:spPr>
        <p:txBody>
          <a:bodyPr wrap="square" rtlCol="0">
            <a:spAutoFit/>
          </a:bodyPr>
          <a:lstStyle/>
          <a:p>
            <a:pPr algn="ctr"/>
            <a:r>
              <a:rPr lang="en-US" b="1" i="0" dirty="0">
                <a:solidFill>
                  <a:srgbClr val="212B32"/>
                </a:solidFill>
                <a:effectLst/>
                <a:latin typeface="Frutiger W01"/>
              </a:rPr>
              <a:t>Have some dairy or dairy alternatives (such as soya drinks and yoghurts)</a:t>
            </a:r>
            <a:endParaRPr lang="en-GB" b="1" dirty="0"/>
          </a:p>
        </p:txBody>
      </p:sp>
      <p:sp>
        <p:nvSpPr>
          <p:cNvPr id="19" name="TextBox 18">
            <a:extLst>
              <a:ext uri="{FF2B5EF4-FFF2-40B4-BE49-F238E27FC236}">
                <a16:creationId xmlns:a16="http://schemas.microsoft.com/office/drawing/2014/main" id="{DDAA94A6-5550-4A79-88D4-DC1C8F6CAFD7}"/>
              </a:ext>
            </a:extLst>
          </p:cNvPr>
          <p:cNvSpPr txBox="1"/>
          <p:nvPr/>
        </p:nvSpPr>
        <p:spPr>
          <a:xfrm>
            <a:off x="8319882" y="6456790"/>
            <a:ext cx="6098958" cy="375552"/>
          </a:xfrm>
          <a:prstGeom prst="rect">
            <a:avLst/>
          </a:prstGeom>
          <a:noFill/>
        </p:spPr>
        <p:txBody>
          <a:bodyPr wrap="square">
            <a:spAutoFit/>
          </a:bodyPr>
          <a:lstStyle/>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Taken from the </a:t>
            </a:r>
            <a:r>
              <a:rPr lang="en-US"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NHS eat well guide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904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anim calcmode="lin" valueType="num">
                                      <p:cBhvr>
                                        <p:cTn id="57" dur="1000" fill="hold"/>
                                        <p:tgtEl>
                                          <p:spTgt spid="17"/>
                                        </p:tgtEl>
                                        <p:attrNameLst>
                                          <p:attrName>ppt_x</p:attrName>
                                        </p:attrNameLst>
                                      </p:cBhvr>
                                      <p:tavLst>
                                        <p:tav tm="0">
                                          <p:val>
                                            <p:strVal val="#ppt_x"/>
                                          </p:val>
                                        </p:tav>
                                        <p:tav tm="100000">
                                          <p:val>
                                            <p:strVal val="#ppt_x"/>
                                          </p:val>
                                        </p:tav>
                                      </p:tavLst>
                                    </p:anim>
                                    <p:anim calcmode="lin" valueType="num">
                                      <p:cBhvr>
                                        <p:cTn id="5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1000"/>
                                        <p:tgtEl>
                                          <p:spTgt spid="21"/>
                                        </p:tgtEl>
                                      </p:cBhvr>
                                    </p:animEffect>
                                    <p:anim calcmode="lin" valueType="num">
                                      <p:cBhvr>
                                        <p:cTn id="71" dur="1000" fill="hold"/>
                                        <p:tgtEl>
                                          <p:spTgt spid="21"/>
                                        </p:tgtEl>
                                        <p:attrNameLst>
                                          <p:attrName>ppt_x</p:attrName>
                                        </p:attrNameLst>
                                      </p:cBhvr>
                                      <p:tavLst>
                                        <p:tav tm="0">
                                          <p:val>
                                            <p:strVal val="#ppt_x"/>
                                          </p:val>
                                        </p:tav>
                                        <p:tav tm="100000">
                                          <p:val>
                                            <p:strVal val="#ppt_x"/>
                                          </p:val>
                                        </p:tav>
                                      </p:tavLst>
                                    </p:anim>
                                    <p:anim calcmode="lin" valueType="num">
                                      <p:cBhvr>
                                        <p:cTn id="7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1000"/>
                                        <p:tgtEl>
                                          <p:spTgt spid="28"/>
                                        </p:tgtEl>
                                      </p:cBhvr>
                                    </p:animEffect>
                                    <p:anim calcmode="lin" valueType="num">
                                      <p:cBhvr>
                                        <p:cTn id="85" dur="1000" fill="hold"/>
                                        <p:tgtEl>
                                          <p:spTgt spid="28"/>
                                        </p:tgtEl>
                                        <p:attrNameLst>
                                          <p:attrName>ppt_x</p:attrName>
                                        </p:attrNameLst>
                                      </p:cBhvr>
                                      <p:tavLst>
                                        <p:tav tm="0">
                                          <p:val>
                                            <p:strVal val="#ppt_x"/>
                                          </p:val>
                                        </p:tav>
                                        <p:tav tm="100000">
                                          <p:val>
                                            <p:strVal val="#ppt_x"/>
                                          </p:val>
                                        </p:tav>
                                      </p:tavLst>
                                    </p:anim>
                                    <p:anim calcmode="lin" valueType="num">
                                      <p:cBhvr>
                                        <p:cTn id="8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1000"/>
                                        <p:tgtEl>
                                          <p:spTgt spid="22"/>
                                        </p:tgtEl>
                                      </p:cBhvr>
                                    </p:animEffect>
                                    <p:anim calcmode="lin" valueType="num">
                                      <p:cBhvr>
                                        <p:cTn id="92" dur="1000" fill="hold"/>
                                        <p:tgtEl>
                                          <p:spTgt spid="22"/>
                                        </p:tgtEl>
                                        <p:attrNameLst>
                                          <p:attrName>ppt_x</p:attrName>
                                        </p:attrNameLst>
                                      </p:cBhvr>
                                      <p:tavLst>
                                        <p:tav tm="0">
                                          <p:val>
                                            <p:strVal val="#ppt_x"/>
                                          </p:val>
                                        </p:tav>
                                        <p:tav tm="100000">
                                          <p:val>
                                            <p:strVal val="#ppt_x"/>
                                          </p:val>
                                        </p:tav>
                                      </p:tavLst>
                                    </p:anim>
                                    <p:anim calcmode="lin" valueType="num">
                                      <p:cBhvr>
                                        <p:cTn id="9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7" grpId="0" animBg="1"/>
      <p:bldP spid="26" grpId="0" animBg="1"/>
      <p:bldP spid="4" grpId="0" build="p"/>
      <p:bldP spid="18"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Freeform: Shape 11">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23" name="Freeform: Shape 13">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24" name="Freeform: Shape 15">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25" name="Rectangle 17">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8C89EF-81ED-4E01-AF50-64E8B350B94F}"/>
              </a:ext>
            </a:extLst>
          </p:cNvPr>
          <p:cNvSpPr>
            <a:spLocks noGrp="1"/>
          </p:cNvSpPr>
          <p:nvPr>
            <p:ph type="ctrTitle"/>
          </p:nvPr>
        </p:nvSpPr>
        <p:spPr>
          <a:xfrm>
            <a:off x="416647" y="314646"/>
            <a:ext cx="6095999" cy="1122268"/>
          </a:xfrm>
        </p:spPr>
        <p:txBody>
          <a:bodyPr vert="horz" lIns="91440" tIns="45720" rIns="91440" bIns="45720" rtlCol="0" anchor="t">
            <a:normAutofit/>
          </a:bodyPr>
          <a:lstStyle/>
          <a:p>
            <a:pPr algn="l"/>
            <a:r>
              <a:rPr lang="en-US" sz="5400" dirty="0"/>
              <a:t>Remember:</a:t>
            </a:r>
          </a:p>
        </p:txBody>
      </p:sp>
      <p:pic>
        <p:nvPicPr>
          <p:cNvPr id="7" name="Picture 6">
            <a:extLst>
              <a:ext uri="{FF2B5EF4-FFF2-40B4-BE49-F238E27FC236}">
                <a16:creationId xmlns:a16="http://schemas.microsoft.com/office/drawing/2014/main" id="{2B195EF5-E5D6-4F18-AF43-67ADD20BFCB6}"/>
              </a:ext>
            </a:extLst>
          </p:cNvPr>
          <p:cNvPicPr>
            <a:picLocks noChangeAspect="1"/>
          </p:cNvPicPr>
          <p:nvPr/>
        </p:nvPicPr>
        <p:blipFill>
          <a:blip r:embed="rId2">
            <a:extLst>
              <a:ext uri="{28A0092B-C50C-407E-A947-70E740481C1C}">
                <a14:useLocalDpi xmlns:a14="http://schemas.microsoft.com/office/drawing/2010/main" val="0"/>
              </a:ext>
            </a:extLst>
          </a:blip>
          <a:srcRect l="25090" r="25090"/>
          <a:stretch/>
        </p:blipFill>
        <p:spPr>
          <a:xfrm>
            <a:off x="8240395" y="10"/>
            <a:ext cx="3982088" cy="5326591"/>
          </a:xfrm>
          <a:custGeom>
            <a:avLst/>
            <a:gdLst/>
            <a:ahLst/>
            <a:cxnLst/>
            <a:rect l="l" t="t" r="r" b="b"/>
            <a:pathLst>
              <a:path w="4583947" h="6131671">
                <a:moveTo>
                  <a:pt x="1303111" y="0"/>
                </a:moveTo>
                <a:lnTo>
                  <a:pt x="4583947" y="0"/>
                </a:lnTo>
                <a:lnTo>
                  <a:pt x="4583947" y="4228311"/>
                </a:lnTo>
                <a:lnTo>
                  <a:pt x="4541880" y="4258857"/>
                </a:lnTo>
                <a:cubicBezTo>
                  <a:pt x="4395640" y="4361102"/>
                  <a:pt x="4254236" y="4453840"/>
                  <a:pt x="4128523" y="4540543"/>
                </a:cubicBezTo>
                <a:cubicBezTo>
                  <a:pt x="3416510" y="5032410"/>
                  <a:pt x="2702940" y="5523262"/>
                  <a:pt x="1946719" y="5933430"/>
                </a:cubicBezTo>
                <a:cubicBezTo>
                  <a:pt x="1506382" y="6172525"/>
                  <a:pt x="872113" y="6310628"/>
                  <a:pt x="393090" y="5653230"/>
                </a:cubicBezTo>
                <a:cubicBezTo>
                  <a:pt x="73281" y="5214029"/>
                  <a:pt x="-2478" y="4628756"/>
                  <a:pt x="62" y="4146595"/>
                </a:cubicBezTo>
                <a:cubicBezTo>
                  <a:pt x="8670" y="2518973"/>
                  <a:pt x="544344" y="1015353"/>
                  <a:pt x="1277882" y="32051"/>
                </a:cubicBezTo>
                <a:close/>
              </a:path>
            </a:pathLst>
          </a:custGeom>
        </p:spPr>
      </p:pic>
      <p:sp>
        <p:nvSpPr>
          <p:cNvPr id="26" name="Freeform: Shape 19">
            <a:extLst>
              <a:ext uri="{FF2B5EF4-FFF2-40B4-BE49-F238E27FC236}">
                <a16:creationId xmlns:a16="http://schemas.microsoft.com/office/drawing/2014/main" id="{B423BB46-9386-40B6-B6A8-70CDDE734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9075" y="16663"/>
            <a:ext cx="4352924" cy="6092804"/>
          </a:xfrm>
          <a:custGeom>
            <a:avLst/>
            <a:gdLst>
              <a:gd name="connsiteX0" fmla="*/ 520805 w 4496214"/>
              <a:gd name="connsiteY0" fmla="*/ 0 h 4712444"/>
              <a:gd name="connsiteX1" fmla="*/ 4496214 w 4496214"/>
              <a:gd name="connsiteY1" fmla="*/ 0 h 4712444"/>
              <a:gd name="connsiteX2" fmla="*/ 4496214 w 4496214"/>
              <a:gd name="connsiteY2" fmla="*/ 2870874 h 4712444"/>
              <a:gd name="connsiteX3" fmla="*/ 4327504 w 4496214"/>
              <a:gd name="connsiteY3" fmla="*/ 2986301 h 4712444"/>
              <a:gd name="connsiteX4" fmla="*/ 4128523 w 4496214"/>
              <a:gd name="connsiteY4" fmla="*/ 3121316 h 4712444"/>
              <a:gd name="connsiteX5" fmla="*/ 1946719 w 4496214"/>
              <a:gd name="connsiteY5" fmla="*/ 4514203 h 4712444"/>
              <a:gd name="connsiteX6" fmla="*/ 393090 w 4496214"/>
              <a:gd name="connsiteY6" fmla="*/ 4234003 h 4712444"/>
              <a:gd name="connsiteX7" fmla="*/ 62 w 4496214"/>
              <a:gd name="connsiteY7" fmla="*/ 2727368 h 4712444"/>
              <a:gd name="connsiteX8" fmla="*/ 513680 w 4496214"/>
              <a:gd name="connsiteY8" fmla="*/ 17175 h 4712444"/>
              <a:gd name="connsiteX0" fmla="*/ 4496214 w 4496214"/>
              <a:gd name="connsiteY0" fmla="*/ 0 h 4712444"/>
              <a:gd name="connsiteX1" fmla="*/ 4496214 w 4496214"/>
              <a:gd name="connsiteY1" fmla="*/ 2870874 h 4712444"/>
              <a:gd name="connsiteX2" fmla="*/ 4327504 w 4496214"/>
              <a:gd name="connsiteY2" fmla="*/ 2986301 h 4712444"/>
              <a:gd name="connsiteX3" fmla="*/ 4128523 w 4496214"/>
              <a:gd name="connsiteY3" fmla="*/ 3121316 h 4712444"/>
              <a:gd name="connsiteX4" fmla="*/ 1946719 w 4496214"/>
              <a:gd name="connsiteY4" fmla="*/ 4514203 h 4712444"/>
              <a:gd name="connsiteX5" fmla="*/ 393090 w 4496214"/>
              <a:gd name="connsiteY5" fmla="*/ 4234003 h 4712444"/>
              <a:gd name="connsiteX6" fmla="*/ 62 w 4496214"/>
              <a:gd name="connsiteY6" fmla="*/ 2727368 h 4712444"/>
              <a:gd name="connsiteX7" fmla="*/ 513680 w 4496214"/>
              <a:gd name="connsiteY7" fmla="*/ 17175 h 4712444"/>
              <a:gd name="connsiteX8" fmla="*/ 610729 w 4496214"/>
              <a:gd name="connsiteY8" fmla="*/ 94249 h 4712444"/>
              <a:gd name="connsiteX0" fmla="*/ 4496214 w 4496214"/>
              <a:gd name="connsiteY0" fmla="*/ 2853983 h 4695553"/>
              <a:gd name="connsiteX1" fmla="*/ 4327504 w 4496214"/>
              <a:gd name="connsiteY1" fmla="*/ 2969410 h 4695553"/>
              <a:gd name="connsiteX2" fmla="*/ 4128523 w 4496214"/>
              <a:gd name="connsiteY2" fmla="*/ 3104425 h 4695553"/>
              <a:gd name="connsiteX3" fmla="*/ 1946719 w 4496214"/>
              <a:gd name="connsiteY3" fmla="*/ 4497312 h 4695553"/>
              <a:gd name="connsiteX4" fmla="*/ 393090 w 4496214"/>
              <a:gd name="connsiteY4" fmla="*/ 4217112 h 4695553"/>
              <a:gd name="connsiteX5" fmla="*/ 62 w 4496214"/>
              <a:gd name="connsiteY5" fmla="*/ 2710477 h 4695553"/>
              <a:gd name="connsiteX6" fmla="*/ 513680 w 4496214"/>
              <a:gd name="connsiteY6" fmla="*/ 284 h 4695553"/>
              <a:gd name="connsiteX7" fmla="*/ 610729 w 4496214"/>
              <a:gd name="connsiteY7" fmla="*/ 77358 h 4695553"/>
              <a:gd name="connsiteX0" fmla="*/ 4496214 w 4496214"/>
              <a:gd name="connsiteY0" fmla="*/ 2853699 h 4695269"/>
              <a:gd name="connsiteX1" fmla="*/ 4327504 w 4496214"/>
              <a:gd name="connsiteY1" fmla="*/ 2969126 h 4695269"/>
              <a:gd name="connsiteX2" fmla="*/ 4128523 w 4496214"/>
              <a:gd name="connsiteY2" fmla="*/ 3104141 h 4695269"/>
              <a:gd name="connsiteX3" fmla="*/ 1946719 w 4496214"/>
              <a:gd name="connsiteY3" fmla="*/ 4497028 h 4695269"/>
              <a:gd name="connsiteX4" fmla="*/ 393090 w 4496214"/>
              <a:gd name="connsiteY4" fmla="*/ 4216828 h 4695269"/>
              <a:gd name="connsiteX5" fmla="*/ 62 w 4496214"/>
              <a:gd name="connsiteY5" fmla="*/ 2710193 h 4695269"/>
              <a:gd name="connsiteX6" fmla="*/ 513680 w 4496214"/>
              <a:gd name="connsiteY6" fmla="*/ 0 h 4695269"/>
              <a:gd name="connsiteX0" fmla="*/ 4496214 w 4496214"/>
              <a:gd name="connsiteY0" fmla="*/ 2853699 h 4650427"/>
              <a:gd name="connsiteX1" fmla="*/ 4327504 w 4496214"/>
              <a:gd name="connsiteY1" fmla="*/ 2969126 h 4650427"/>
              <a:gd name="connsiteX2" fmla="*/ 4128523 w 4496214"/>
              <a:gd name="connsiteY2" fmla="*/ 3104141 h 4650427"/>
              <a:gd name="connsiteX3" fmla="*/ 3578025 w 4496214"/>
              <a:gd name="connsiteY3" fmla="*/ 3466740 h 4650427"/>
              <a:gd name="connsiteX4" fmla="*/ 1946719 w 4496214"/>
              <a:gd name="connsiteY4" fmla="*/ 4497028 h 4650427"/>
              <a:gd name="connsiteX5" fmla="*/ 393090 w 4496214"/>
              <a:gd name="connsiteY5" fmla="*/ 4216828 h 4650427"/>
              <a:gd name="connsiteX6" fmla="*/ 62 w 4496214"/>
              <a:gd name="connsiteY6" fmla="*/ 2710193 h 4650427"/>
              <a:gd name="connsiteX7" fmla="*/ 513680 w 4496214"/>
              <a:gd name="connsiteY7" fmla="*/ 0 h 4650427"/>
              <a:gd name="connsiteX0" fmla="*/ 4496214 w 4496214"/>
              <a:gd name="connsiteY0" fmla="*/ 2853699 h 4650427"/>
              <a:gd name="connsiteX1" fmla="*/ 4327504 w 4496214"/>
              <a:gd name="connsiteY1" fmla="*/ 2969126 h 4650427"/>
              <a:gd name="connsiteX2" fmla="*/ 4128523 w 4496214"/>
              <a:gd name="connsiteY2" fmla="*/ 3104141 h 4650427"/>
              <a:gd name="connsiteX3" fmla="*/ 3578025 w 4496214"/>
              <a:gd name="connsiteY3" fmla="*/ 3466740 h 4650427"/>
              <a:gd name="connsiteX4" fmla="*/ 1946719 w 4496214"/>
              <a:gd name="connsiteY4" fmla="*/ 4497028 h 4650427"/>
              <a:gd name="connsiteX5" fmla="*/ 393090 w 4496214"/>
              <a:gd name="connsiteY5" fmla="*/ 4216828 h 4650427"/>
              <a:gd name="connsiteX6" fmla="*/ 62 w 4496214"/>
              <a:gd name="connsiteY6" fmla="*/ 2710193 h 4650427"/>
              <a:gd name="connsiteX7" fmla="*/ 513680 w 4496214"/>
              <a:gd name="connsiteY7" fmla="*/ 0 h 4650427"/>
              <a:gd name="connsiteX0" fmla="*/ 4496214 w 4496214"/>
              <a:gd name="connsiteY0" fmla="*/ 2853699 h 4650427"/>
              <a:gd name="connsiteX1" fmla="*/ 4327504 w 4496214"/>
              <a:gd name="connsiteY1" fmla="*/ 2969126 h 4650427"/>
              <a:gd name="connsiteX2" fmla="*/ 3578025 w 4496214"/>
              <a:gd name="connsiteY2" fmla="*/ 3466740 h 4650427"/>
              <a:gd name="connsiteX3" fmla="*/ 1946719 w 4496214"/>
              <a:gd name="connsiteY3" fmla="*/ 4497028 h 4650427"/>
              <a:gd name="connsiteX4" fmla="*/ 393090 w 4496214"/>
              <a:gd name="connsiteY4" fmla="*/ 4216828 h 4650427"/>
              <a:gd name="connsiteX5" fmla="*/ 62 w 4496214"/>
              <a:gd name="connsiteY5" fmla="*/ 2710193 h 4650427"/>
              <a:gd name="connsiteX6" fmla="*/ 513680 w 4496214"/>
              <a:gd name="connsiteY6" fmla="*/ 0 h 4650427"/>
              <a:gd name="connsiteX0" fmla="*/ 4496214 w 4496214"/>
              <a:gd name="connsiteY0" fmla="*/ 2853699 h 4650427"/>
              <a:gd name="connsiteX1" fmla="*/ 3578025 w 4496214"/>
              <a:gd name="connsiteY1" fmla="*/ 3466740 h 4650427"/>
              <a:gd name="connsiteX2" fmla="*/ 1946719 w 4496214"/>
              <a:gd name="connsiteY2" fmla="*/ 4497028 h 4650427"/>
              <a:gd name="connsiteX3" fmla="*/ 393090 w 4496214"/>
              <a:gd name="connsiteY3" fmla="*/ 4216828 h 4650427"/>
              <a:gd name="connsiteX4" fmla="*/ 62 w 4496214"/>
              <a:gd name="connsiteY4" fmla="*/ 2710193 h 4650427"/>
              <a:gd name="connsiteX5" fmla="*/ 513680 w 4496214"/>
              <a:gd name="connsiteY5" fmla="*/ 0 h 4650427"/>
              <a:gd name="connsiteX0" fmla="*/ 3578025 w 3578025"/>
              <a:gd name="connsiteY0" fmla="*/ 3466740 h 4650427"/>
              <a:gd name="connsiteX1" fmla="*/ 1946719 w 3578025"/>
              <a:gd name="connsiteY1" fmla="*/ 4497028 h 4650427"/>
              <a:gd name="connsiteX2" fmla="*/ 393090 w 3578025"/>
              <a:gd name="connsiteY2" fmla="*/ 4216828 h 4650427"/>
              <a:gd name="connsiteX3" fmla="*/ 62 w 3578025"/>
              <a:gd name="connsiteY3" fmla="*/ 2710193 h 4650427"/>
              <a:gd name="connsiteX4" fmla="*/ 513680 w 3578025"/>
              <a:gd name="connsiteY4" fmla="*/ 0 h 4650427"/>
              <a:gd name="connsiteX0" fmla="*/ 3578025 w 3578025"/>
              <a:gd name="connsiteY0" fmla="*/ 3466740 h 4705670"/>
              <a:gd name="connsiteX1" fmla="*/ 1946719 w 3578025"/>
              <a:gd name="connsiteY1" fmla="*/ 4497028 h 4705670"/>
              <a:gd name="connsiteX2" fmla="*/ 393090 w 3578025"/>
              <a:gd name="connsiteY2" fmla="*/ 4216828 h 4705670"/>
              <a:gd name="connsiteX3" fmla="*/ 62 w 3578025"/>
              <a:gd name="connsiteY3" fmla="*/ 2710193 h 4705670"/>
              <a:gd name="connsiteX4" fmla="*/ 513680 w 3578025"/>
              <a:gd name="connsiteY4" fmla="*/ 0 h 4705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8025" h="4705670">
                <a:moveTo>
                  <a:pt x="3578025" y="3466740"/>
                </a:moveTo>
                <a:cubicBezTo>
                  <a:pt x="3034256" y="3810169"/>
                  <a:pt x="2520630" y="4206761"/>
                  <a:pt x="1946719" y="4497028"/>
                </a:cubicBezTo>
                <a:cubicBezTo>
                  <a:pt x="1423184" y="4761816"/>
                  <a:pt x="872113" y="4874226"/>
                  <a:pt x="393090" y="4216828"/>
                </a:cubicBezTo>
                <a:cubicBezTo>
                  <a:pt x="73281" y="3777627"/>
                  <a:pt x="-2478" y="3192354"/>
                  <a:pt x="62" y="2710193"/>
                </a:cubicBezTo>
                <a:cubicBezTo>
                  <a:pt x="5227" y="1733619"/>
                  <a:pt x="200135" y="801687"/>
                  <a:pt x="51368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6" name="Subtitle 2">
            <a:extLst>
              <a:ext uri="{FF2B5EF4-FFF2-40B4-BE49-F238E27FC236}">
                <a16:creationId xmlns:a16="http://schemas.microsoft.com/office/drawing/2014/main" id="{311A9C6E-F746-470F-87DF-895C2B371DD2}"/>
              </a:ext>
            </a:extLst>
          </p:cNvPr>
          <p:cNvSpPr txBox="1">
            <a:spLocks/>
          </p:cNvSpPr>
          <p:nvPr/>
        </p:nvSpPr>
        <p:spPr>
          <a:xfrm>
            <a:off x="416645" y="5407378"/>
            <a:ext cx="7006709" cy="924596"/>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l" fontAlgn="base">
              <a:lnSpc>
                <a:spcPct val="115000"/>
              </a:lnSpc>
              <a:buFont typeface="Arial" panose="020B0604020202020204" pitchFamily="34" charset="0"/>
              <a:buChar char="•"/>
            </a:pPr>
            <a:endParaRPr lang="en-US" sz="2000" b="0" i="0" dirty="0">
              <a:effectLst/>
            </a:endParaRPr>
          </a:p>
        </p:txBody>
      </p:sp>
      <p:pic>
        <p:nvPicPr>
          <p:cNvPr id="4" name="Picture 3" descr="A picture containing indoor, plastic, several&#10;&#10;Description automatically generated">
            <a:extLst>
              <a:ext uri="{FF2B5EF4-FFF2-40B4-BE49-F238E27FC236}">
                <a16:creationId xmlns:a16="http://schemas.microsoft.com/office/drawing/2014/main" id="{E66811E3-6005-42D1-BB87-942DE2D75C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830" y="1268060"/>
            <a:ext cx="3097440" cy="2064960"/>
          </a:xfrm>
          <a:prstGeom prst="rect">
            <a:avLst/>
          </a:prstGeom>
        </p:spPr>
      </p:pic>
      <p:pic>
        <p:nvPicPr>
          <p:cNvPr id="13" name="Picture 12">
            <a:extLst>
              <a:ext uri="{FF2B5EF4-FFF2-40B4-BE49-F238E27FC236}">
                <a16:creationId xmlns:a16="http://schemas.microsoft.com/office/drawing/2014/main" id="{122EF8AB-5ABD-4B91-9723-499D75A877B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20285" y="890632"/>
            <a:ext cx="1712493" cy="856247"/>
          </a:xfrm>
          <a:prstGeom prst="rect">
            <a:avLst/>
          </a:prstGeom>
        </p:spPr>
      </p:pic>
      <p:sp>
        <p:nvSpPr>
          <p:cNvPr id="16" name="TextBox 15">
            <a:extLst>
              <a:ext uri="{FF2B5EF4-FFF2-40B4-BE49-F238E27FC236}">
                <a16:creationId xmlns:a16="http://schemas.microsoft.com/office/drawing/2014/main" id="{C8807167-EDF1-427F-83FF-5E3BBDEB2A7A}"/>
              </a:ext>
            </a:extLst>
          </p:cNvPr>
          <p:cNvSpPr txBox="1"/>
          <p:nvPr/>
        </p:nvSpPr>
        <p:spPr>
          <a:xfrm>
            <a:off x="284348" y="3357800"/>
            <a:ext cx="2964879" cy="3477875"/>
          </a:xfrm>
          <a:prstGeom prst="rect">
            <a:avLst/>
          </a:prstGeom>
          <a:noFill/>
        </p:spPr>
        <p:txBody>
          <a:bodyPr wrap="square">
            <a:spAutoFit/>
          </a:bodyPr>
          <a:lstStyle/>
          <a:p>
            <a:pPr algn="l"/>
            <a:r>
              <a:rPr lang="en-US" sz="2000" b="1" i="0" dirty="0">
                <a:solidFill>
                  <a:srgbClr val="212B32"/>
                </a:solidFill>
                <a:effectLst/>
                <a:latin typeface="Frutiger W01"/>
              </a:rPr>
              <a:t>Limit </a:t>
            </a:r>
            <a:r>
              <a:rPr lang="en-US" sz="2000" b="1" dirty="0">
                <a:solidFill>
                  <a:srgbClr val="212B32"/>
                </a:solidFill>
                <a:latin typeface="Frutiger W01"/>
              </a:rPr>
              <a:t>high fat foods like:</a:t>
            </a:r>
            <a:endParaRPr lang="en-US" sz="2000" b="1" i="0" dirty="0">
              <a:solidFill>
                <a:srgbClr val="212B32"/>
              </a:solidFill>
              <a:effectLst/>
              <a:latin typeface="Frutiger W01"/>
            </a:endParaRPr>
          </a:p>
          <a:p>
            <a:pPr marL="342900" indent="-342900" algn="l">
              <a:buFont typeface="Arial" panose="020B0604020202020204" pitchFamily="34" charset="0"/>
              <a:buChar char="•"/>
            </a:pPr>
            <a:r>
              <a:rPr lang="en-US" sz="2000" b="1" i="0" dirty="0">
                <a:solidFill>
                  <a:srgbClr val="212B32"/>
                </a:solidFill>
                <a:effectLst/>
                <a:latin typeface="Frutiger W01"/>
              </a:rPr>
              <a:t>chocolate, cakes, biscuits, sugary soft drinks, butter and ice cream.</a:t>
            </a:r>
          </a:p>
          <a:p>
            <a:pPr algn="l"/>
            <a:endParaRPr lang="en-US" sz="2000" b="1" i="0" dirty="0">
              <a:solidFill>
                <a:srgbClr val="212B32"/>
              </a:solidFill>
              <a:effectLst/>
              <a:latin typeface="Frutiger W01"/>
            </a:endParaRPr>
          </a:p>
          <a:p>
            <a:pPr algn="l"/>
            <a:r>
              <a:rPr lang="en-US" sz="2000" b="1" i="0" dirty="0">
                <a:solidFill>
                  <a:srgbClr val="212B32"/>
                </a:solidFill>
                <a:effectLst/>
                <a:latin typeface="Frutiger W01"/>
              </a:rPr>
              <a:t>They're not needed in our diet, so should be eaten less often and in smaller amounts</a:t>
            </a:r>
          </a:p>
        </p:txBody>
      </p:sp>
      <p:pic>
        <p:nvPicPr>
          <p:cNvPr id="15" name="Picture 14">
            <a:extLst>
              <a:ext uri="{FF2B5EF4-FFF2-40B4-BE49-F238E27FC236}">
                <a16:creationId xmlns:a16="http://schemas.microsoft.com/office/drawing/2014/main" id="{F3A00DE7-B626-423F-B72C-2675BCF3DE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24666">
            <a:off x="4265386" y="1167900"/>
            <a:ext cx="2114550" cy="2162175"/>
          </a:xfrm>
          <a:prstGeom prst="rect">
            <a:avLst/>
          </a:prstGeom>
        </p:spPr>
      </p:pic>
      <p:sp>
        <p:nvSpPr>
          <p:cNvPr id="14" name="TextBox 13">
            <a:extLst>
              <a:ext uri="{FF2B5EF4-FFF2-40B4-BE49-F238E27FC236}">
                <a16:creationId xmlns:a16="http://schemas.microsoft.com/office/drawing/2014/main" id="{843A3846-95A6-473F-B7FD-E8525B90CDC7}"/>
              </a:ext>
            </a:extLst>
          </p:cNvPr>
          <p:cNvSpPr txBox="1"/>
          <p:nvPr/>
        </p:nvSpPr>
        <p:spPr>
          <a:xfrm>
            <a:off x="3530625" y="2836975"/>
            <a:ext cx="2409592" cy="1631216"/>
          </a:xfrm>
          <a:prstGeom prst="rect">
            <a:avLst/>
          </a:prstGeom>
          <a:noFill/>
        </p:spPr>
        <p:txBody>
          <a:bodyPr wrap="square">
            <a:spAutoFit/>
          </a:bodyPr>
          <a:lstStyle/>
          <a:p>
            <a:pPr algn="ctr"/>
            <a:r>
              <a:rPr lang="en-US" sz="2000" b="1" i="0" dirty="0">
                <a:solidFill>
                  <a:srgbClr val="212B32"/>
                </a:solidFill>
                <a:effectLst/>
              </a:rPr>
              <a:t>Choose unsaturated oils and spreads, and eat in small amounts</a:t>
            </a:r>
            <a:endParaRPr lang="en-GB" sz="2000" b="1" dirty="0"/>
          </a:p>
        </p:txBody>
      </p:sp>
      <p:pic>
        <p:nvPicPr>
          <p:cNvPr id="19" name="Picture 18" descr="A picture containing indoor, avocado, dark&#10;&#10;Description automatically generated">
            <a:extLst>
              <a:ext uri="{FF2B5EF4-FFF2-40B4-BE49-F238E27FC236}">
                <a16:creationId xmlns:a16="http://schemas.microsoft.com/office/drawing/2014/main" id="{CF8FC491-19E7-4341-B5E8-D86329A893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1480" y="1305114"/>
            <a:ext cx="2115608" cy="2162717"/>
          </a:xfrm>
          <a:prstGeom prst="rect">
            <a:avLst/>
          </a:prstGeom>
        </p:spPr>
      </p:pic>
      <p:pic>
        <p:nvPicPr>
          <p:cNvPr id="5" name="Picture 4" descr="A picture containing text, cup&#10;&#10;Description automatically generated">
            <a:extLst>
              <a:ext uri="{FF2B5EF4-FFF2-40B4-BE49-F238E27FC236}">
                <a16:creationId xmlns:a16="http://schemas.microsoft.com/office/drawing/2014/main" id="{7B1EE52D-C9A0-4B17-A141-983A421814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46034" y="4286435"/>
            <a:ext cx="3813784" cy="2648638"/>
          </a:xfrm>
          <a:prstGeom prst="rect">
            <a:avLst/>
          </a:prstGeom>
        </p:spPr>
      </p:pic>
      <p:sp>
        <p:nvSpPr>
          <p:cNvPr id="20" name="TextBox 19">
            <a:extLst>
              <a:ext uri="{FF2B5EF4-FFF2-40B4-BE49-F238E27FC236}">
                <a16:creationId xmlns:a16="http://schemas.microsoft.com/office/drawing/2014/main" id="{5F8DF856-8B6E-4B8F-BCB8-FF3A94A8263A}"/>
              </a:ext>
            </a:extLst>
          </p:cNvPr>
          <p:cNvSpPr txBox="1"/>
          <p:nvPr/>
        </p:nvSpPr>
        <p:spPr>
          <a:xfrm>
            <a:off x="5114537" y="5229173"/>
            <a:ext cx="2409592" cy="1323439"/>
          </a:xfrm>
          <a:prstGeom prst="rect">
            <a:avLst/>
          </a:prstGeom>
          <a:noFill/>
        </p:spPr>
        <p:txBody>
          <a:bodyPr wrap="square">
            <a:spAutoFit/>
          </a:bodyPr>
          <a:lstStyle/>
          <a:p>
            <a:pPr algn="ctr"/>
            <a:r>
              <a:rPr lang="en-US" sz="2000" b="1" i="0" dirty="0">
                <a:solidFill>
                  <a:srgbClr val="212B32"/>
                </a:solidFill>
                <a:effectLst/>
              </a:rPr>
              <a:t>Children should drink plenty of fluids, around 6-8 cups a day</a:t>
            </a:r>
            <a:endParaRPr lang="en-GB" sz="2000" b="1" dirty="0"/>
          </a:p>
        </p:txBody>
      </p:sp>
    </p:spTree>
    <p:extLst>
      <p:ext uri="{BB962C8B-B14F-4D97-AF65-F5344CB8AC3E}">
        <p14:creationId xmlns:p14="http://schemas.microsoft.com/office/powerpoint/2010/main" val="321493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nodePh="1">
                                  <p:stCondLst>
                                    <p:cond delay="0"/>
                                  </p:stCondLst>
                                  <p:endCondLst>
                                    <p:cond evt="begin" delay="0">
                                      <p:tn val="5"/>
                                    </p:cond>
                                  </p:end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9DFC376-B949-41F4-8EC7-09608D756F01}"/>
              </a:ext>
            </a:extLst>
          </p:cNvPr>
          <p:cNvPicPr>
            <a:picLocks noChangeAspect="1"/>
          </p:cNvPicPr>
          <p:nvPr/>
        </p:nvPicPr>
        <p:blipFill>
          <a:blip r:embed="rId2">
            <a:extLst>
              <a:ext uri="{28A0092B-C50C-407E-A947-70E740481C1C}">
                <a14:useLocalDpi xmlns:a14="http://schemas.microsoft.com/office/drawing/2010/main" val="0"/>
              </a:ext>
            </a:extLst>
          </a:blip>
          <a:srcRect l="25090" r="25090"/>
          <a:stretch/>
        </p:blipFill>
        <p:spPr>
          <a:xfrm>
            <a:off x="9124335" y="0"/>
            <a:ext cx="3067665" cy="4103425"/>
          </a:xfrm>
          <a:custGeom>
            <a:avLst/>
            <a:gdLst/>
            <a:ahLst/>
            <a:cxnLst/>
            <a:rect l="l" t="t" r="r" b="b"/>
            <a:pathLst>
              <a:path w="4583947" h="6131671">
                <a:moveTo>
                  <a:pt x="1303111" y="0"/>
                </a:moveTo>
                <a:lnTo>
                  <a:pt x="4583947" y="0"/>
                </a:lnTo>
                <a:lnTo>
                  <a:pt x="4583947" y="4228311"/>
                </a:lnTo>
                <a:lnTo>
                  <a:pt x="4541880" y="4258857"/>
                </a:lnTo>
                <a:cubicBezTo>
                  <a:pt x="4395640" y="4361102"/>
                  <a:pt x="4254236" y="4453840"/>
                  <a:pt x="4128523" y="4540543"/>
                </a:cubicBezTo>
                <a:cubicBezTo>
                  <a:pt x="3416510" y="5032410"/>
                  <a:pt x="2702940" y="5523262"/>
                  <a:pt x="1946719" y="5933430"/>
                </a:cubicBezTo>
                <a:cubicBezTo>
                  <a:pt x="1506382" y="6172525"/>
                  <a:pt x="872113" y="6310628"/>
                  <a:pt x="393090" y="5653230"/>
                </a:cubicBezTo>
                <a:cubicBezTo>
                  <a:pt x="73281" y="5214029"/>
                  <a:pt x="-2478" y="4628756"/>
                  <a:pt x="62" y="4146595"/>
                </a:cubicBezTo>
                <a:cubicBezTo>
                  <a:pt x="8670" y="2518973"/>
                  <a:pt x="544344" y="1015353"/>
                  <a:pt x="1277882" y="32051"/>
                </a:cubicBezTo>
                <a:close/>
              </a:path>
            </a:pathLst>
          </a:custGeom>
        </p:spPr>
      </p:pic>
      <p:sp>
        <p:nvSpPr>
          <p:cNvPr id="2" name="Title 1">
            <a:extLst>
              <a:ext uri="{FF2B5EF4-FFF2-40B4-BE49-F238E27FC236}">
                <a16:creationId xmlns:a16="http://schemas.microsoft.com/office/drawing/2014/main" id="{3B5913AC-0800-46F3-8B6C-BB6FA6A12425}"/>
              </a:ext>
            </a:extLst>
          </p:cNvPr>
          <p:cNvSpPr>
            <a:spLocks noGrp="1"/>
          </p:cNvSpPr>
          <p:nvPr>
            <p:ph type="ctrTitle"/>
          </p:nvPr>
        </p:nvSpPr>
        <p:spPr>
          <a:xfrm>
            <a:off x="-9833" y="193566"/>
            <a:ext cx="10668000" cy="964758"/>
          </a:xfrm>
        </p:spPr>
        <p:txBody>
          <a:bodyPr/>
          <a:lstStyle/>
          <a:p>
            <a:r>
              <a:rPr lang="en-US" dirty="0"/>
              <a:t> Tips for eating well</a:t>
            </a:r>
            <a:endParaRPr lang="en-GB" dirty="0"/>
          </a:p>
        </p:txBody>
      </p:sp>
      <p:sp>
        <p:nvSpPr>
          <p:cNvPr id="3" name="Subtitle 2">
            <a:extLst>
              <a:ext uri="{FF2B5EF4-FFF2-40B4-BE49-F238E27FC236}">
                <a16:creationId xmlns:a16="http://schemas.microsoft.com/office/drawing/2014/main" id="{5288F257-7FDE-49CE-98D2-20381FB87A85}"/>
              </a:ext>
            </a:extLst>
          </p:cNvPr>
          <p:cNvSpPr>
            <a:spLocks noGrp="1"/>
          </p:cNvSpPr>
          <p:nvPr>
            <p:ph type="subTitle" idx="1"/>
          </p:nvPr>
        </p:nvSpPr>
        <p:spPr>
          <a:xfrm>
            <a:off x="487950" y="1405584"/>
            <a:ext cx="8600874" cy="4470332"/>
          </a:xfrm>
        </p:spPr>
        <p:txBody>
          <a:bodyPr>
            <a:normAutofit fontScale="92500"/>
          </a:bodyPr>
          <a:lstStyle/>
          <a:p>
            <a:pPr algn="l"/>
            <a:r>
              <a:rPr lang="en-US" sz="3400" b="1" dirty="0">
                <a:solidFill>
                  <a:schemeClr val="bg1">
                    <a:lumMod val="95000"/>
                    <a:lumOff val="5000"/>
                    <a:alpha val="70000"/>
                  </a:schemeClr>
                </a:solidFill>
              </a:rPr>
              <a:t>Things that might be helpful?</a:t>
            </a:r>
          </a:p>
          <a:p>
            <a:pPr algn="l"/>
            <a:r>
              <a:rPr lang="en-US" dirty="0"/>
              <a:t>Include fruit and veg in your daily diet</a:t>
            </a:r>
          </a:p>
          <a:p>
            <a:pPr algn="l"/>
            <a:r>
              <a:rPr lang="en-US" dirty="0"/>
              <a:t>Fish – including a portion of oily fish each week </a:t>
            </a:r>
          </a:p>
          <a:p>
            <a:pPr algn="l"/>
            <a:r>
              <a:rPr lang="en-US" dirty="0"/>
              <a:t>Cut down on fats, sugars &amp; salt</a:t>
            </a:r>
          </a:p>
          <a:p>
            <a:pPr algn="l"/>
            <a:r>
              <a:rPr lang="en-US" dirty="0"/>
              <a:t>Consider healthy snacks – Carrot sticks, nuts, fruit.</a:t>
            </a:r>
          </a:p>
          <a:p>
            <a:pPr algn="l"/>
            <a:r>
              <a:rPr lang="en-US" dirty="0"/>
              <a:t>Try and eat three times a day</a:t>
            </a:r>
          </a:p>
          <a:p>
            <a:pPr algn="l"/>
            <a:r>
              <a:rPr lang="en-US" dirty="0"/>
              <a:t>Drink plenty of water (Sugar free drinks)</a:t>
            </a:r>
          </a:p>
          <a:p>
            <a:pPr algn="l"/>
            <a:r>
              <a:rPr lang="en-US" dirty="0"/>
              <a:t>Breakfast is important to set you up for the day</a:t>
            </a:r>
            <a:endParaRPr lang="en-GB" dirty="0"/>
          </a:p>
        </p:txBody>
      </p:sp>
      <p:sp>
        <p:nvSpPr>
          <p:cNvPr id="6" name="Subtitle 2">
            <a:extLst>
              <a:ext uri="{FF2B5EF4-FFF2-40B4-BE49-F238E27FC236}">
                <a16:creationId xmlns:a16="http://schemas.microsoft.com/office/drawing/2014/main" id="{1A748661-E3D6-4BAA-A48B-4EA3A5C469A1}"/>
              </a:ext>
            </a:extLst>
          </p:cNvPr>
          <p:cNvSpPr txBox="1">
            <a:spLocks/>
          </p:cNvSpPr>
          <p:nvPr/>
        </p:nvSpPr>
        <p:spPr>
          <a:xfrm>
            <a:off x="487950" y="5875916"/>
            <a:ext cx="10668000" cy="788518"/>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chemeClr val="bg1">
                    <a:lumMod val="95000"/>
                    <a:lumOff val="5000"/>
                    <a:alpha val="70000"/>
                  </a:schemeClr>
                </a:solidFill>
              </a:rPr>
              <a:t>Do you have any tips that work for you?</a:t>
            </a:r>
          </a:p>
          <a:p>
            <a:pPr algn="l"/>
            <a:endParaRPr lang="en-GB" dirty="0"/>
          </a:p>
        </p:txBody>
      </p:sp>
    </p:spTree>
    <p:extLst>
      <p:ext uri="{BB962C8B-B14F-4D97-AF65-F5344CB8AC3E}">
        <p14:creationId xmlns:p14="http://schemas.microsoft.com/office/powerpoint/2010/main" val="216100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animEffect transition="in" filter="fade">
                                      <p:cBhvr>
                                        <p:cTn id="51" dur="1000"/>
                                        <p:tgtEl>
                                          <p:spTgt spid="6">
                                            <p:txEl>
                                              <p:pRg st="0" end="0"/>
                                            </p:txEl>
                                          </p:spTgt>
                                        </p:tgtEl>
                                      </p:cBhvr>
                                    </p:animEffect>
                                    <p:anim calcmode="lin" valueType="num">
                                      <p:cBhvr>
                                        <p:cTn id="5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CFD68BBF-560F-4863-B42B-1814D4D237EB}"/>
              </a:ext>
            </a:extLst>
          </p:cNvPr>
          <p:cNvSpPr>
            <a:spLocks noGrp="1"/>
          </p:cNvSpPr>
          <p:nvPr>
            <p:ph type="ctrTitle"/>
          </p:nvPr>
        </p:nvSpPr>
        <p:spPr>
          <a:xfrm>
            <a:off x="6841725" y="398659"/>
            <a:ext cx="3704948" cy="995136"/>
          </a:xfrm>
        </p:spPr>
        <p:txBody>
          <a:bodyPr>
            <a:normAutofit/>
          </a:bodyPr>
          <a:lstStyle/>
          <a:p>
            <a:pPr algn="l"/>
            <a:r>
              <a:rPr lang="en-US" dirty="0"/>
              <a:t>Handouts</a:t>
            </a:r>
            <a:endParaRPr lang="en-GB" dirty="0"/>
          </a:p>
        </p:txBody>
      </p:sp>
      <p:pic>
        <p:nvPicPr>
          <p:cNvPr id="5" name="Picture 4">
            <a:extLst>
              <a:ext uri="{FF2B5EF4-FFF2-40B4-BE49-F238E27FC236}">
                <a16:creationId xmlns:a16="http://schemas.microsoft.com/office/drawing/2014/main" id="{974036EA-29B9-472E-A3C2-279ACDF029E8}"/>
              </a:ext>
            </a:extLst>
          </p:cNvPr>
          <p:cNvPicPr>
            <a:picLocks noChangeAspect="1"/>
          </p:cNvPicPr>
          <p:nvPr/>
        </p:nvPicPr>
        <p:blipFill>
          <a:blip r:embed="rId2">
            <a:extLst>
              <a:ext uri="{28A0092B-C50C-407E-A947-70E740481C1C}">
                <a14:useLocalDpi xmlns:a14="http://schemas.microsoft.com/office/drawing/2010/main" val="0"/>
              </a:ext>
            </a:extLst>
          </a:blip>
          <a:srcRect l="19815" r="19815"/>
          <a:stretch/>
        </p:blipFill>
        <p:spPr>
          <a:xfrm>
            <a:off x="0" y="0"/>
            <a:ext cx="4726565" cy="5214460"/>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2" name="Freeform: Shape 11">
            <a:extLst>
              <a:ext uri="{FF2B5EF4-FFF2-40B4-BE49-F238E27FC236}">
                <a16:creationId xmlns:a16="http://schemas.microsoft.com/office/drawing/2014/main" id="{B47A9921-6509-49C2-BEBF-924F280660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9" name="Subtitle 2">
            <a:extLst>
              <a:ext uri="{FF2B5EF4-FFF2-40B4-BE49-F238E27FC236}">
                <a16:creationId xmlns:a16="http://schemas.microsoft.com/office/drawing/2014/main" id="{23089C9B-6999-491B-82E9-9EA9221B5412}"/>
              </a:ext>
            </a:extLst>
          </p:cNvPr>
          <p:cNvSpPr txBox="1">
            <a:spLocks/>
          </p:cNvSpPr>
          <p:nvPr/>
        </p:nvSpPr>
        <p:spPr>
          <a:xfrm>
            <a:off x="6010182" y="1393795"/>
            <a:ext cx="5912529" cy="520231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700" b="1" dirty="0">
                <a:solidFill>
                  <a:schemeClr val="bg1">
                    <a:lumMod val="95000"/>
                    <a:lumOff val="5000"/>
                    <a:alpha val="70000"/>
                  </a:schemeClr>
                </a:solidFill>
              </a:rPr>
              <a:t>NHS Eatwell guide:</a:t>
            </a:r>
          </a:p>
          <a:p>
            <a:pPr algn="l"/>
            <a:r>
              <a:rPr lang="en-US" sz="1700" b="1" dirty="0">
                <a:solidFill>
                  <a:schemeClr val="accent2">
                    <a:alpha val="70000"/>
                  </a:schemeClr>
                </a:solidFill>
                <a:hlinkClick r:id="rId3">
                  <a:extLst>
                    <a:ext uri="{A12FA001-AC4F-418D-AE19-62706E023703}">
                      <ahyp:hlinkClr xmlns:ahyp="http://schemas.microsoft.com/office/drawing/2018/hyperlinkcolor" val="tx"/>
                    </a:ext>
                  </a:extLst>
                </a:hlinkClick>
              </a:rPr>
              <a:t>The Eatwell Guide (publishing.service.gov.uk)</a:t>
            </a:r>
            <a:endParaRPr lang="en-US" sz="1700" b="1" dirty="0">
              <a:solidFill>
                <a:schemeClr val="accent2">
                  <a:alpha val="70000"/>
                </a:schemeClr>
              </a:solidFill>
            </a:endParaRPr>
          </a:p>
          <a:p>
            <a:pPr algn="l"/>
            <a:r>
              <a:rPr lang="en-US" sz="1700" b="1" dirty="0">
                <a:solidFill>
                  <a:schemeClr val="bg1">
                    <a:lumMod val="95000"/>
                    <a:lumOff val="5000"/>
                    <a:alpha val="70000"/>
                  </a:schemeClr>
                </a:solidFill>
              </a:rPr>
              <a:t>Healthy Weight:</a:t>
            </a:r>
          </a:p>
          <a:p>
            <a:pPr algn="l"/>
            <a:r>
              <a:rPr lang="en-US" sz="1700" b="1" dirty="0">
                <a:solidFill>
                  <a:schemeClr val="bg1">
                    <a:lumMod val="95000"/>
                    <a:lumOff val="5000"/>
                    <a:alpha val="70000"/>
                  </a:schemeClr>
                </a:solidFill>
                <a:hlinkClick r:id="rId4"/>
              </a:rPr>
              <a:t>https://www.nhs.uk/live-well/healthy-weight/national-child-measurement-programme/</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Healthy meals for children:</a:t>
            </a:r>
          </a:p>
          <a:p>
            <a:pPr algn="l"/>
            <a:r>
              <a:rPr lang="en-US" sz="1700" b="1" dirty="0">
                <a:solidFill>
                  <a:schemeClr val="bg1">
                    <a:lumMod val="95000"/>
                    <a:lumOff val="5000"/>
                    <a:alpha val="70000"/>
                  </a:schemeClr>
                </a:solidFill>
                <a:hlinkClick r:id="rId5"/>
              </a:rPr>
              <a:t>https://www.bbcgoodfood.com/recipes/collection/healthy-kids-recipes</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NHS Change4Life:</a:t>
            </a:r>
          </a:p>
          <a:p>
            <a:pPr algn="l"/>
            <a:r>
              <a:rPr lang="en-US" sz="1700" b="1" dirty="0">
                <a:solidFill>
                  <a:schemeClr val="bg1">
                    <a:lumMod val="95000"/>
                    <a:lumOff val="5000"/>
                    <a:alpha val="70000"/>
                  </a:schemeClr>
                </a:solidFill>
                <a:hlinkClick r:id="rId6"/>
              </a:rPr>
              <a:t>https://www.nhs.uk/change4life</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Twinkl Free Resources: </a:t>
            </a:r>
          </a:p>
          <a:p>
            <a:pPr algn="l"/>
            <a:r>
              <a:rPr lang="en-US" sz="1700" b="1" dirty="0">
                <a:hlinkClick r:id="rId7"/>
              </a:rPr>
              <a:t>https://www.twinkl.co.uk/resources/food-drink-and-eating/healthy-eating/healthy-eating-activities-and-games</a:t>
            </a:r>
            <a:r>
              <a:rPr lang="en-US" sz="1700" b="1" dirty="0"/>
              <a:t> </a:t>
            </a:r>
          </a:p>
        </p:txBody>
      </p:sp>
    </p:spTree>
    <p:extLst>
      <p:ext uri="{BB962C8B-B14F-4D97-AF65-F5344CB8AC3E}">
        <p14:creationId xmlns:p14="http://schemas.microsoft.com/office/powerpoint/2010/main" val="354842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Effect transition="in" filter="fade">
                                      <p:cBhvr>
                                        <p:cTn id="26" dur="1000"/>
                                        <p:tgtEl>
                                          <p:spTgt spid="9">
                                            <p:txEl>
                                              <p:pRg st="3" end="3"/>
                                            </p:txEl>
                                          </p:spTgt>
                                        </p:tgtEl>
                                      </p:cBhvr>
                                    </p:animEffect>
                                    <p:anim calcmode="lin" valueType="num">
                                      <p:cBhvr>
                                        <p:cTn id="27"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1000"/>
                                        <p:tgtEl>
                                          <p:spTgt spid="9">
                                            <p:txEl>
                                              <p:pRg st="4" end="4"/>
                                            </p:txEl>
                                          </p:spTgt>
                                        </p:tgtEl>
                                      </p:cBhvr>
                                    </p:animEffect>
                                    <p:anim calcmode="lin" valueType="num">
                                      <p:cBhvr>
                                        <p:cTn id="3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9">
                                            <p:txEl>
                                              <p:pRg st="5" end="5"/>
                                            </p:txEl>
                                          </p:spTgt>
                                        </p:tgtEl>
                                        <p:attrNameLst>
                                          <p:attrName>style.visibility</p:attrName>
                                        </p:attrNameLst>
                                      </p:cBhvr>
                                      <p:to>
                                        <p:strVal val="visible"/>
                                      </p:to>
                                    </p:set>
                                    <p:animEffect transition="in" filter="fade">
                                      <p:cBhvr>
                                        <p:cTn id="36" dur="1000"/>
                                        <p:tgtEl>
                                          <p:spTgt spid="9">
                                            <p:txEl>
                                              <p:pRg st="5" end="5"/>
                                            </p:txEl>
                                          </p:spTgt>
                                        </p:tgtEl>
                                      </p:cBhvr>
                                    </p:animEffect>
                                    <p:anim calcmode="lin" valueType="num">
                                      <p:cBhvr>
                                        <p:cTn id="37"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9">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9">
                                            <p:txEl>
                                              <p:pRg st="6" end="6"/>
                                            </p:txEl>
                                          </p:spTgt>
                                        </p:tgtEl>
                                        <p:attrNameLst>
                                          <p:attrName>style.visibility</p:attrName>
                                        </p:attrNameLst>
                                      </p:cBhvr>
                                      <p:to>
                                        <p:strVal val="visible"/>
                                      </p:to>
                                    </p:set>
                                    <p:animEffect transition="in" filter="fade">
                                      <p:cBhvr>
                                        <p:cTn id="41" dur="1000"/>
                                        <p:tgtEl>
                                          <p:spTgt spid="9">
                                            <p:txEl>
                                              <p:pRg st="6" end="6"/>
                                            </p:txEl>
                                          </p:spTgt>
                                        </p:tgtEl>
                                      </p:cBhvr>
                                    </p:animEffect>
                                    <p:anim calcmode="lin" valueType="num">
                                      <p:cBhvr>
                                        <p:cTn id="42"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9">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xEl>
                                              <p:pRg st="7" end="7"/>
                                            </p:txEl>
                                          </p:spTgt>
                                        </p:tgtEl>
                                        <p:attrNameLst>
                                          <p:attrName>style.visibility</p:attrName>
                                        </p:attrNameLst>
                                      </p:cBhvr>
                                      <p:to>
                                        <p:strVal val="visible"/>
                                      </p:to>
                                    </p:set>
                                    <p:animEffect transition="in" filter="fade">
                                      <p:cBhvr>
                                        <p:cTn id="46" dur="1000"/>
                                        <p:tgtEl>
                                          <p:spTgt spid="9">
                                            <p:txEl>
                                              <p:pRg st="7" end="7"/>
                                            </p:txEl>
                                          </p:spTgt>
                                        </p:tgtEl>
                                      </p:cBhvr>
                                    </p:animEffect>
                                    <p:anim calcmode="lin" valueType="num">
                                      <p:cBhvr>
                                        <p:cTn id="47"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9">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9">
                                            <p:txEl>
                                              <p:pRg st="8" end="8"/>
                                            </p:txEl>
                                          </p:spTgt>
                                        </p:tgtEl>
                                        <p:attrNameLst>
                                          <p:attrName>style.visibility</p:attrName>
                                        </p:attrNameLst>
                                      </p:cBhvr>
                                      <p:to>
                                        <p:strVal val="visible"/>
                                      </p:to>
                                    </p:set>
                                    <p:animEffect transition="in" filter="fade">
                                      <p:cBhvr>
                                        <p:cTn id="51" dur="1000"/>
                                        <p:tgtEl>
                                          <p:spTgt spid="9">
                                            <p:txEl>
                                              <p:pRg st="8" end="8"/>
                                            </p:txEl>
                                          </p:spTgt>
                                        </p:tgtEl>
                                      </p:cBhvr>
                                    </p:animEffect>
                                    <p:anim calcmode="lin" valueType="num">
                                      <p:cBhvr>
                                        <p:cTn id="52"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9">
                                            <p:txEl>
                                              <p:pRg st="8" end="8"/>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9">
                                            <p:txEl>
                                              <p:pRg st="9" end="9"/>
                                            </p:txEl>
                                          </p:spTgt>
                                        </p:tgtEl>
                                        <p:attrNameLst>
                                          <p:attrName>style.visibility</p:attrName>
                                        </p:attrNameLst>
                                      </p:cBhvr>
                                      <p:to>
                                        <p:strVal val="visible"/>
                                      </p:to>
                                    </p:set>
                                    <p:animEffect transition="in" filter="fade">
                                      <p:cBhvr>
                                        <p:cTn id="56" dur="1000"/>
                                        <p:tgtEl>
                                          <p:spTgt spid="9">
                                            <p:txEl>
                                              <p:pRg st="9" end="9"/>
                                            </p:txEl>
                                          </p:spTgt>
                                        </p:tgtEl>
                                      </p:cBhvr>
                                    </p:animEffect>
                                    <p:anim calcmode="lin" valueType="num">
                                      <p:cBhvr>
                                        <p:cTn id="57"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F2387-30C5-4D8E-8CE3-FCD468A3BB8B}"/>
              </a:ext>
            </a:extLst>
          </p:cNvPr>
          <p:cNvSpPr>
            <a:spLocks noGrp="1"/>
          </p:cNvSpPr>
          <p:nvPr>
            <p:ph type="ctrTitle"/>
          </p:nvPr>
        </p:nvSpPr>
        <p:spPr>
          <a:xfrm>
            <a:off x="762000" y="514184"/>
            <a:ext cx="10668000" cy="948856"/>
          </a:xfrm>
        </p:spPr>
        <p:txBody>
          <a:bodyPr/>
          <a:lstStyle/>
          <a:p>
            <a:r>
              <a:rPr lang="en-US" dirty="0"/>
              <a:t>Challenge Time &amp; Feedback</a:t>
            </a:r>
            <a:endParaRPr lang="en-GB" dirty="0"/>
          </a:p>
        </p:txBody>
      </p:sp>
      <p:sp>
        <p:nvSpPr>
          <p:cNvPr id="3" name="Subtitle 2">
            <a:extLst>
              <a:ext uri="{FF2B5EF4-FFF2-40B4-BE49-F238E27FC236}">
                <a16:creationId xmlns:a16="http://schemas.microsoft.com/office/drawing/2014/main" id="{01FD24DE-4F4B-490F-9F29-032CD98B1460}"/>
              </a:ext>
            </a:extLst>
          </p:cNvPr>
          <p:cNvSpPr>
            <a:spLocks noGrp="1"/>
          </p:cNvSpPr>
          <p:nvPr>
            <p:ph type="subTitle" idx="1"/>
          </p:nvPr>
        </p:nvSpPr>
        <p:spPr>
          <a:xfrm>
            <a:off x="762000" y="1566408"/>
            <a:ext cx="10668000" cy="5145110"/>
          </a:xfrm>
        </p:spPr>
        <p:txBody>
          <a:bodyPr>
            <a:normAutofit/>
          </a:bodyPr>
          <a:lstStyle/>
          <a:p>
            <a:r>
              <a:rPr lang="en-US" dirty="0"/>
              <a:t>We are now going to challenge you to put this information into practice with your family. Let’s see if it makes a difference? </a:t>
            </a:r>
          </a:p>
          <a:p>
            <a:pPr algn="l"/>
            <a:r>
              <a:rPr lang="en-US" dirty="0"/>
              <a:t>Think about:</a:t>
            </a:r>
          </a:p>
          <a:p>
            <a:pPr marL="342900" indent="-342900">
              <a:buFont typeface="Arial" panose="020B0604020202020204" pitchFamily="34" charset="0"/>
              <a:buChar char="•"/>
            </a:pPr>
            <a:r>
              <a:rPr lang="en-US" dirty="0"/>
              <a:t>What was helpful?</a:t>
            </a:r>
          </a:p>
          <a:p>
            <a:pPr marL="342900" indent="-342900">
              <a:buFont typeface="Arial" panose="020B0604020202020204" pitchFamily="34" charset="0"/>
              <a:buChar char="•"/>
            </a:pPr>
            <a:r>
              <a:rPr lang="en-US" dirty="0"/>
              <a:t>What did you find most useful?</a:t>
            </a:r>
          </a:p>
          <a:p>
            <a:pPr marL="342900" indent="-342900">
              <a:buFont typeface="Arial" panose="020B0604020202020204" pitchFamily="34" charset="0"/>
              <a:buChar char="•"/>
            </a:pPr>
            <a:r>
              <a:rPr lang="en-US" dirty="0"/>
              <a:t>Would you feel comfortable explaining these ideas to someone else?</a:t>
            </a:r>
          </a:p>
          <a:p>
            <a:pPr marL="342900" indent="-342900">
              <a:buFont typeface="Arial" panose="020B0604020202020204" pitchFamily="34" charset="0"/>
              <a:buChar char="•"/>
            </a:pPr>
            <a:r>
              <a:rPr lang="en-US" dirty="0"/>
              <a:t>What changes did you make?</a:t>
            </a:r>
          </a:p>
          <a:p>
            <a:pPr marL="342900" indent="-342900">
              <a:buFont typeface="Arial" panose="020B0604020202020204" pitchFamily="34" charset="0"/>
              <a:buChar char="•"/>
            </a:pPr>
            <a:r>
              <a:rPr lang="en-US" dirty="0"/>
              <a:t>Was there a positive outcome?</a:t>
            </a:r>
          </a:p>
          <a:p>
            <a:pPr marL="342900" indent="-342900">
              <a:buFont typeface="Arial" panose="020B0604020202020204" pitchFamily="34" charset="0"/>
              <a:buChar char="•"/>
            </a:pPr>
            <a:r>
              <a:rPr lang="en-US"/>
              <a:t>Any challenge</a:t>
            </a:r>
            <a:r>
              <a:rPr lang="en-US" dirty="0"/>
              <a:t>?</a:t>
            </a:r>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1473598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3">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15E4E"/>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2" name="Freeform: Shape 25">
            <a:extLst>
              <a:ext uri="{FF2B5EF4-FFF2-40B4-BE49-F238E27FC236}">
                <a16:creationId xmlns:a16="http://schemas.microsoft.com/office/drawing/2014/main" id="{4A8FDA66-67B4-4DBE-8354-C26F91ADB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custGeom>
            <a:avLst/>
            <a:gdLst>
              <a:gd name="connsiteX0" fmla="*/ 0 w 12191999"/>
              <a:gd name="connsiteY0" fmla="*/ 0 h 6857999"/>
              <a:gd name="connsiteX1" fmla="*/ 12191999 w 12191999"/>
              <a:gd name="connsiteY1" fmla="*/ 0 h 6857999"/>
              <a:gd name="connsiteX2" fmla="*/ 12191999 w 12191999"/>
              <a:gd name="connsiteY2" fmla="*/ 6857999 h 6857999"/>
              <a:gd name="connsiteX3" fmla="*/ 0 w 12191999"/>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1999" h="6857999">
                <a:moveTo>
                  <a:pt x="0" y="0"/>
                </a:moveTo>
                <a:lnTo>
                  <a:pt x="12191999" y="0"/>
                </a:lnTo>
                <a:lnTo>
                  <a:pt x="12191999" y="6857999"/>
                </a:lnTo>
                <a:lnTo>
                  <a:pt x="0" y="6857999"/>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27">
            <a:extLst>
              <a:ext uri="{FF2B5EF4-FFF2-40B4-BE49-F238E27FC236}">
                <a16:creationId xmlns:a16="http://schemas.microsoft.com/office/drawing/2014/main" id="{3B2B1500-BB55-471C-8A9E-67288297E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045E22C-A99D-41BB-AF14-EF1B1E745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6525"/>
            <a:ext cx="6130391" cy="672147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Subtitle 2">
            <a:extLst>
              <a:ext uri="{FF2B5EF4-FFF2-40B4-BE49-F238E27FC236}">
                <a16:creationId xmlns:a16="http://schemas.microsoft.com/office/drawing/2014/main" id="{4AB0DCCD-8089-4D9D-8A25-264CC2314B5D}"/>
              </a:ext>
            </a:extLst>
          </p:cNvPr>
          <p:cNvSpPr>
            <a:spLocks noGrp="1"/>
          </p:cNvSpPr>
          <p:nvPr>
            <p:ph type="subTitle" idx="1"/>
          </p:nvPr>
        </p:nvSpPr>
        <p:spPr>
          <a:xfrm>
            <a:off x="6485425" y="1183025"/>
            <a:ext cx="5351540" cy="4565166"/>
          </a:xfrm>
        </p:spPr>
        <p:txBody>
          <a:bodyPr anchor="b">
            <a:normAutofit/>
          </a:bodyPr>
          <a:lstStyle/>
          <a:p>
            <a:pPr algn="l"/>
            <a:r>
              <a:rPr lang="en-US" sz="2200" dirty="0"/>
              <a:t>This is an informal information session that has been developed to help explore and better understand the following subjects:</a:t>
            </a:r>
          </a:p>
          <a:p>
            <a:pPr marL="342900" indent="-342900" algn="l">
              <a:buFont typeface="Arial" panose="020B0604020202020204" pitchFamily="34" charset="0"/>
              <a:buChar char="•"/>
            </a:pPr>
            <a:r>
              <a:rPr lang="en-US" sz="2200" dirty="0"/>
              <a:t>Sleep</a:t>
            </a:r>
          </a:p>
          <a:p>
            <a:pPr marL="342900" indent="-342900" algn="l">
              <a:buFont typeface="Arial" panose="020B0604020202020204" pitchFamily="34" charset="0"/>
              <a:buChar char="•"/>
            </a:pPr>
            <a:r>
              <a:rPr lang="en-US" sz="2200" dirty="0"/>
              <a:t>Healthy Eating</a:t>
            </a:r>
          </a:p>
          <a:p>
            <a:pPr marL="342900" indent="-342900" algn="l">
              <a:buFont typeface="Arial" panose="020B0604020202020204" pitchFamily="34" charset="0"/>
              <a:buChar char="•"/>
            </a:pPr>
            <a:r>
              <a:rPr lang="en-US" sz="2200" b="1" dirty="0"/>
              <a:t>Routines</a:t>
            </a:r>
          </a:p>
          <a:p>
            <a:pPr marL="342900" indent="-342900" algn="l">
              <a:buFont typeface="Arial" panose="020B0604020202020204" pitchFamily="34" charset="0"/>
              <a:buChar char="•"/>
            </a:pPr>
            <a:r>
              <a:rPr lang="en-US" sz="2200" dirty="0"/>
              <a:t>School Readiness</a:t>
            </a:r>
          </a:p>
          <a:p>
            <a:pPr marL="342900" indent="-342900" algn="l">
              <a:buFont typeface="Arial" panose="020B0604020202020204" pitchFamily="34" charset="0"/>
              <a:buChar char="•"/>
            </a:pPr>
            <a:r>
              <a:rPr lang="en-US" sz="2200" dirty="0"/>
              <a:t>Sibling Rivalry</a:t>
            </a:r>
            <a:endParaRPr lang="en-GB" sz="2200" dirty="0"/>
          </a:p>
        </p:txBody>
      </p:sp>
      <p:sp>
        <p:nvSpPr>
          <p:cNvPr id="2" name="Title 1">
            <a:extLst>
              <a:ext uri="{FF2B5EF4-FFF2-40B4-BE49-F238E27FC236}">
                <a16:creationId xmlns:a16="http://schemas.microsoft.com/office/drawing/2014/main" id="{2E30F59A-676C-4F5E-9615-3B12DE1051DB}"/>
              </a:ext>
            </a:extLst>
          </p:cNvPr>
          <p:cNvSpPr>
            <a:spLocks noGrp="1"/>
          </p:cNvSpPr>
          <p:nvPr>
            <p:ph type="ctrTitle"/>
          </p:nvPr>
        </p:nvSpPr>
        <p:spPr>
          <a:xfrm>
            <a:off x="267456" y="2591544"/>
            <a:ext cx="5595478" cy="2286000"/>
          </a:xfrm>
        </p:spPr>
        <p:txBody>
          <a:bodyPr>
            <a:normAutofit/>
          </a:bodyPr>
          <a:lstStyle/>
          <a:p>
            <a:pPr algn="l"/>
            <a:r>
              <a:rPr lang="en-US" sz="5400" dirty="0"/>
              <a:t>The Family Pack Lifestyle</a:t>
            </a:r>
            <a:br>
              <a:rPr lang="en-US" sz="4400" dirty="0"/>
            </a:br>
            <a:endParaRPr lang="en-GB" sz="4400" dirty="0"/>
          </a:p>
        </p:txBody>
      </p:sp>
      <p:pic>
        <p:nvPicPr>
          <p:cNvPr id="11" name="Picture 10" descr="Text&#10;&#10;Description automatically generated">
            <a:extLst>
              <a:ext uri="{FF2B5EF4-FFF2-40B4-BE49-F238E27FC236}">
                <a16:creationId xmlns:a16="http://schemas.microsoft.com/office/drawing/2014/main" id="{E36988A6-8D85-4AB6-90B6-D64A60499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35" y="1088058"/>
            <a:ext cx="2383118" cy="1503485"/>
          </a:xfrm>
          <a:prstGeom prst="rect">
            <a:avLst/>
          </a:prstGeom>
        </p:spPr>
      </p:pic>
      <p:sp>
        <p:nvSpPr>
          <p:cNvPr id="6" name="TextBox 5">
            <a:extLst>
              <a:ext uri="{FF2B5EF4-FFF2-40B4-BE49-F238E27FC236}">
                <a16:creationId xmlns:a16="http://schemas.microsoft.com/office/drawing/2014/main" id="{492E690B-8237-4FA2-ABBB-EE4E790B9B32}"/>
              </a:ext>
            </a:extLst>
          </p:cNvPr>
          <p:cNvSpPr txBox="1"/>
          <p:nvPr/>
        </p:nvSpPr>
        <p:spPr>
          <a:xfrm>
            <a:off x="6397563" y="5826042"/>
            <a:ext cx="5702422" cy="954107"/>
          </a:xfrm>
          <a:prstGeom prst="rect">
            <a:avLst/>
          </a:prstGeom>
          <a:noFill/>
        </p:spPr>
        <p:txBody>
          <a:bodyPr wrap="square" rtlCol="0">
            <a:spAutoFit/>
          </a:bodyPr>
          <a:lstStyle/>
          <a:p>
            <a:r>
              <a:rPr lang="en-US" sz="1400" dirty="0">
                <a:solidFill>
                  <a:schemeClr val="tx1">
                    <a:lumMod val="85000"/>
                  </a:schemeClr>
                </a:solidFill>
              </a:rPr>
              <a:t>We understand that we all parent in slightly different ways, and what one parent does may not work for the other. You need to do what you feel may work best for you and your family. We hope the information in these sessions will be helpful” </a:t>
            </a:r>
            <a:endParaRPr lang="en-GB" sz="1400" dirty="0">
              <a:solidFill>
                <a:schemeClr val="tx1">
                  <a:lumMod val="85000"/>
                </a:schemeClr>
              </a:solidFill>
            </a:endParaRPr>
          </a:p>
        </p:txBody>
      </p:sp>
      <p:sp>
        <p:nvSpPr>
          <p:cNvPr id="7" name="TextBox 6">
            <a:extLst>
              <a:ext uri="{FF2B5EF4-FFF2-40B4-BE49-F238E27FC236}">
                <a16:creationId xmlns:a16="http://schemas.microsoft.com/office/drawing/2014/main" id="{C2A32502-33BA-403B-A57F-69D88541A9AB}"/>
              </a:ext>
            </a:extLst>
          </p:cNvPr>
          <p:cNvSpPr txBox="1"/>
          <p:nvPr/>
        </p:nvSpPr>
        <p:spPr>
          <a:xfrm>
            <a:off x="7732451" y="536693"/>
            <a:ext cx="2246050" cy="646331"/>
          </a:xfrm>
          <a:prstGeom prst="rect">
            <a:avLst/>
          </a:prstGeom>
          <a:noFill/>
        </p:spPr>
        <p:txBody>
          <a:bodyPr wrap="square" rtlCol="0">
            <a:spAutoFit/>
          </a:bodyPr>
          <a:lstStyle/>
          <a:p>
            <a:r>
              <a:rPr lang="en-US" sz="3600" dirty="0"/>
              <a:t>Welcome</a:t>
            </a:r>
            <a:endParaRPr lang="en-GB" sz="3600" dirty="0"/>
          </a:p>
        </p:txBody>
      </p:sp>
      <p:pic>
        <p:nvPicPr>
          <p:cNvPr id="22" name="Picture 21">
            <a:extLst>
              <a:ext uri="{FF2B5EF4-FFF2-40B4-BE49-F238E27FC236}">
                <a16:creationId xmlns:a16="http://schemas.microsoft.com/office/drawing/2014/main" id="{A7D3A40F-D2F3-4504-A4FC-688E96F84E8E}"/>
              </a:ext>
            </a:extLst>
          </p:cNvPr>
          <p:cNvPicPr>
            <a:picLocks noChangeAspect="1"/>
          </p:cNvPicPr>
          <p:nvPr/>
        </p:nvPicPr>
        <p:blipFill>
          <a:blip r:embed="rId3">
            <a:extLst>
              <a:ext uri="{28A0092B-C50C-407E-A947-70E740481C1C}">
                <a14:useLocalDpi xmlns:a14="http://schemas.microsoft.com/office/drawing/2010/main" val="0"/>
              </a:ext>
            </a:extLst>
          </a:blip>
          <a:srcRect t="20751" b="20751"/>
          <a:stretch/>
        </p:blipFill>
        <p:spPr>
          <a:xfrm>
            <a:off x="-2" y="5149407"/>
            <a:ext cx="5237019" cy="1717829"/>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224608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A5CBD-5BDA-4345-915C-718F0E585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miling school boys sharing a tablet">
            <a:extLst>
              <a:ext uri="{FF2B5EF4-FFF2-40B4-BE49-F238E27FC236}">
                <a16:creationId xmlns:a16="http://schemas.microsoft.com/office/drawing/2014/main" id="{17314C10-69A4-43FC-80BC-30260BA07C59}"/>
              </a:ext>
            </a:extLst>
          </p:cNvPr>
          <p:cNvPicPr>
            <a:picLocks noChangeAspect="1"/>
          </p:cNvPicPr>
          <p:nvPr/>
        </p:nvPicPr>
        <p:blipFill>
          <a:blip r:embed="rId2">
            <a:extLst>
              <a:ext uri="{28A0092B-C50C-407E-A947-70E740481C1C}">
                <a14:useLocalDpi xmlns:a14="http://schemas.microsoft.com/office/drawing/2010/main" val="0"/>
              </a:ext>
            </a:extLst>
          </a:blip>
          <a:srcRect l="1568" r="1568"/>
          <a:stretch/>
        </p:blipFill>
        <p:spPr>
          <a:xfrm>
            <a:off x="6435910" y="1"/>
            <a:ext cx="5756090" cy="3960681"/>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12" name="Freeform: Shape 11">
            <a:extLst>
              <a:ext uri="{FF2B5EF4-FFF2-40B4-BE49-F238E27FC236}">
                <a16:creationId xmlns:a16="http://schemas.microsoft.com/office/drawing/2014/main" id="{15B3555A-31A8-4D7E-B5C5-2DBB03956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4051" y="-22158"/>
            <a:ext cx="5517949" cy="4594156"/>
          </a:xfrm>
          <a:custGeom>
            <a:avLst/>
            <a:gdLst>
              <a:gd name="connsiteX0" fmla="*/ 0 w 5756090"/>
              <a:gd name="connsiteY0" fmla="*/ 0 h 3960681"/>
              <a:gd name="connsiteX1" fmla="*/ 5756090 w 5756090"/>
              <a:gd name="connsiteY1" fmla="*/ 0 h 3960681"/>
              <a:gd name="connsiteX2" fmla="*/ 5756090 w 5756090"/>
              <a:gd name="connsiteY2" fmla="*/ 3463038 h 3960681"/>
              <a:gd name="connsiteX3" fmla="*/ 5558511 w 5756090"/>
              <a:gd name="connsiteY3" fmla="*/ 3561320 h 3960681"/>
              <a:gd name="connsiteX4" fmla="*/ 3480391 w 5756090"/>
              <a:gd name="connsiteY4" fmla="*/ 3940416 h 3960681"/>
              <a:gd name="connsiteX5" fmla="*/ 1605774 w 5756090"/>
              <a:gd name="connsiteY5" fmla="*/ 2854397 h 3960681"/>
              <a:gd name="connsiteX6" fmla="*/ 74389 w 5756090"/>
              <a:gd name="connsiteY6" fmla="*/ 325223 h 3960681"/>
              <a:gd name="connsiteX7" fmla="*/ 16895 w 5756090"/>
              <a:gd name="connsiteY7" fmla="*/ 104576 h 3960681"/>
              <a:gd name="connsiteX0" fmla="*/ 5739463 w 5739463"/>
              <a:gd name="connsiteY0" fmla="*/ 0 h 3960681"/>
              <a:gd name="connsiteX1" fmla="*/ 5739463 w 5739463"/>
              <a:gd name="connsiteY1" fmla="*/ 3463038 h 3960681"/>
              <a:gd name="connsiteX2" fmla="*/ 5541884 w 5739463"/>
              <a:gd name="connsiteY2" fmla="*/ 3561320 h 3960681"/>
              <a:gd name="connsiteX3" fmla="*/ 3463764 w 5739463"/>
              <a:gd name="connsiteY3" fmla="*/ 3940416 h 3960681"/>
              <a:gd name="connsiteX4" fmla="*/ 1589147 w 5739463"/>
              <a:gd name="connsiteY4" fmla="*/ 2854397 h 3960681"/>
              <a:gd name="connsiteX5" fmla="*/ 57762 w 5739463"/>
              <a:gd name="connsiteY5" fmla="*/ 325223 h 3960681"/>
              <a:gd name="connsiteX6" fmla="*/ 268 w 5739463"/>
              <a:gd name="connsiteY6" fmla="*/ 104576 h 3960681"/>
              <a:gd name="connsiteX7" fmla="*/ 79475 w 5739463"/>
              <a:gd name="connsiteY7" fmla="*/ 79214 h 3960681"/>
              <a:gd name="connsiteX0" fmla="*/ 5739195 w 5739195"/>
              <a:gd name="connsiteY0" fmla="*/ 0 h 3960681"/>
              <a:gd name="connsiteX1" fmla="*/ 5739195 w 5739195"/>
              <a:gd name="connsiteY1" fmla="*/ 3463038 h 3960681"/>
              <a:gd name="connsiteX2" fmla="*/ 5541616 w 5739195"/>
              <a:gd name="connsiteY2" fmla="*/ 3561320 h 3960681"/>
              <a:gd name="connsiteX3" fmla="*/ 3463496 w 5739195"/>
              <a:gd name="connsiteY3" fmla="*/ 3940416 h 3960681"/>
              <a:gd name="connsiteX4" fmla="*/ 1588879 w 5739195"/>
              <a:gd name="connsiteY4" fmla="*/ 2854397 h 3960681"/>
              <a:gd name="connsiteX5" fmla="*/ 57494 w 5739195"/>
              <a:gd name="connsiteY5" fmla="*/ 325223 h 3960681"/>
              <a:gd name="connsiteX6" fmla="*/ 0 w 5739195"/>
              <a:gd name="connsiteY6" fmla="*/ 104576 h 3960681"/>
              <a:gd name="connsiteX0" fmla="*/ 5739195 w 5739195"/>
              <a:gd name="connsiteY0" fmla="*/ 3358462 h 3856105"/>
              <a:gd name="connsiteX1" fmla="*/ 5541616 w 5739195"/>
              <a:gd name="connsiteY1" fmla="*/ 3456744 h 3856105"/>
              <a:gd name="connsiteX2" fmla="*/ 3463496 w 5739195"/>
              <a:gd name="connsiteY2" fmla="*/ 3835840 h 3856105"/>
              <a:gd name="connsiteX3" fmla="*/ 1588879 w 5739195"/>
              <a:gd name="connsiteY3" fmla="*/ 2749821 h 3856105"/>
              <a:gd name="connsiteX4" fmla="*/ 57494 w 5739195"/>
              <a:gd name="connsiteY4" fmla="*/ 220647 h 3856105"/>
              <a:gd name="connsiteX5" fmla="*/ 0 w 5739195"/>
              <a:gd name="connsiteY5" fmla="*/ 0 h 3856105"/>
              <a:gd name="connsiteX0" fmla="*/ 5799259 w 5799259"/>
              <a:gd name="connsiteY0" fmla="*/ 3482233 h 3979876"/>
              <a:gd name="connsiteX1" fmla="*/ 5601680 w 5799259"/>
              <a:gd name="connsiteY1" fmla="*/ 3580515 h 3979876"/>
              <a:gd name="connsiteX2" fmla="*/ 3523560 w 5799259"/>
              <a:gd name="connsiteY2" fmla="*/ 3959611 h 3979876"/>
              <a:gd name="connsiteX3" fmla="*/ 1648943 w 5799259"/>
              <a:gd name="connsiteY3" fmla="*/ 2873592 h 3979876"/>
              <a:gd name="connsiteX4" fmla="*/ 117558 w 5799259"/>
              <a:gd name="connsiteY4" fmla="*/ 344418 h 3979876"/>
              <a:gd name="connsiteX5" fmla="*/ 0 w 5799259"/>
              <a:gd name="connsiteY5" fmla="*/ 0 h 3979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9259" h="3979876">
                <a:moveTo>
                  <a:pt x="5799259" y="3482233"/>
                </a:moveTo>
                <a:lnTo>
                  <a:pt x="5601680" y="3580515"/>
                </a:lnTo>
                <a:cubicBezTo>
                  <a:pt x="4922508" y="3893723"/>
                  <a:pt x="4146966" y="4035971"/>
                  <a:pt x="3523560" y="3959611"/>
                </a:cubicBezTo>
                <a:cubicBezTo>
                  <a:pt x="2795137" y="3870656"/>
                  <a:pt x="2146179" y="3429872"/>
                  <a:pt x="1648943" y="2873592"/>
                </a:cubicBezTo>
                <a:cubicBezTo>
                  <a:pt x="1321865" y="2507432"/>
                  <a:pt x="420219" y="1339817"/>
                  <a:pt x="117558" y="344418"/>
                </a:cubicBezTo>
                <a:cubicBezTo>
                  <a:pt x="94859" y="269763"/>
                  <a:pt x="15466" y="72306"/>
                  <a:pt x="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2" name="Title 1">
            <a:extLst>
              <a:ext uri="{FF2B5EF4-FFF2-40B4-BE49-F238E27FC236}">
                <a16:creationId xmlns:a16="http://schemas.microsoft.com/office/drawing/2014/main" id="{8627CB2B-EF27-47BE-8DA0-3EA3DE3C5FEF}"/>
              </a:ext>
            </a:extLst>
          </p:cNvPr>
          <p:cNvSpPr>
            <a:spLocks noGrp="1"/>
          </p:cNvSpPr>
          <p:nvPr>
            <p:ph type="ctrTitle"/>
          </p:nvPr>
        </p:nvSpPr>
        <p:spPr>
          <a:xfrm>
            <a:off x="4218038" y="1523999"/>
            <a:ext cx="5919019" cy="2285999"/>
          </a:xfrm>
        </p:spPr>
        <p:txBody>
          <a:bodyPr>
            <a:normAutofit/>
          </a:bodyPr>
          <a:lstStyle/>
          <a:p>
            <a:pPr algn="l"/>
            <a:r>
              <a:rPr lang="en-US" dirty="0"/>
              <a:t>Routines</a:t>
            </a:r>
            <a:endParaRPr lang="en-GB" dirty="0"/>
          </a:p>
        </p:txBody>
      </p:sp>
      <p:pic>
        <p:nvPicPr>
          <p:cNvPr id="4" name="Picture 3" descr="Child writing with a pencil">
            <a:extLst>
              <a:ext uri="{FF2B5EF4-FFF2-40B4-BE49-F238E27FC236}">
                <a16:creationId xmlns:a16="http://schemas.microsoft.com/office/drawing/2014/main" id="{06342390-44C0-4F67-A93A-FE4D86373CC6}"/>
              </a:ext>
            </a:extLst>
          </p:cNvPr>
          <p:cNvPicPr>
            <a:picLocks noChangeAspect="1"/>
          </p:cNvPicPr>
          <p:nvPr/>
        </p:nvPicPr>
        <p:blipFill rotWithShape="1">
          <a:blip r:embed="rId3">
            <a:extLst>
              <a:ext uri="{28A0092B-C50C-407E-A947-70E740481C1C}">
                <a14:useLocalDpi xmlns:a14="http://schemas.microsoft.com/office/drawing/2010/main" val="0"/>
              </a:ext>
            </a:extLst>
          </a:blip>
          <a:srcRect t="15597" r="-3" b="35069"/>
          <a:stretch/>
        </p:blipFill>
        <p:spPr>
          <a:xfrm>
            <a:off x="3028871" y="4949374"/>
            <a:ext cx="5796193" cy="1908627"/>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
        <p:nvSpPr>
          <p:cNvPr id="3" name="Subtitle 2">
            <a:extLst>
              <a:ext uri="{FF2B5EF4-FFF2-40B4-BE49-F238E27FC236}">
                <a16:creationId xmlns:a16="http://schemas.microsoft.com/office/drawing/2014/main" id="{90FA1C0E-925D-4E20-95A8-4DF852045901}"/>
              </a:ext>
            </a:extLst>
          </p:cNvPr>
          <p:cNvSpPr>
            <a:spLocks noGrp="1"/>
          </p:cNvSpPr>
          <p:nvPr>
            <p:ph type="subTitle" idx="1"/>
          </p:nvPr>
        </p:nvSpPr>
        <p:spPr>
          <a:xfrm>
            <a:off x="1721051" y="3809998"/>
            <a:ext cx="9905999" cy="1524000"/>
          </a:xfrm>
        </p:spPr>
        <p:txBody>
          <a:bodyPr vert="horz" lIns="91440" tIns="45720" rIns="91440" bIns="45720" rtlCol="0">
            <a:normAutofit/>
          </a:bodyPr>
          <a:lstStyle/>
          <a:p>
            <a:pPr algn="l"/>
            <a:r>
              <a:rPr lang="en-GB" dirty="0"/>
              <a:t>How important are routines and why do we need them?</a:t>
            </a:r>
          </a:p>
        </p:txBody>
      </p:sp>
    </p:spTree>
    <p:extLst>
      <p:ext uri="{BB962C8B-B14F-4D97-AF65-F5344CB8AC3E}">
        <p14:creationId xmlns:p14="http://schemas.microsoft.com/office/powerpoint/2010/main" val="236946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uy kissing a baby">
            <a:extLst>
              <a:ext uri="{FF2B5EF4-FFF2-40B4-BE49-F238E27FC236}">
                <a16:creationId xmlns:a16="http://schemas.microsoft.com/office/drawing/2014/main" id="{144C2726-2A01-48BB-BAAB-7C4046788C8F}"/>
              </a:ext>
            </a:extLst>
          </p:cNvPr>
          <p:cNvPicPr>
            <a:picLocks noChangeAspect="1"/>
          </p:cNvPicPr>
          <p:nvPr/>
        </p:nvPicPr>
        <p:blipFill>
          <a:blip r:embed="rId2">
            <a:extLst>
              <a:ext uri="{28A0092B-C50C-407E-A947-70E740481C1C}">
                <a14:useLocalDpi xmlns:a14="http://schemas.microsoft.com/office/drawing/2010/main" val="0"/>
              </a:ext>
            </a:extLst>
          </a:blip>
          <a:srcRect l="4366" r="4366"/>
          <a:stretch/>
        </p:blipFill>
        <p:spPr>
          <a:xfrm>
            <a:off x="8389398"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762000" y="340582"/>
            <a:ext cx="10668000" cy="1020417"/>
          </a:xfrm>
        </p:spPr>
        <p:txBody>
          <a:bodyPr/>
          <a:lstStyle/>
          <a:p>
            <a:r>
              <a:rPr lang="en-US" dirty="0"/>
              <a:t>Routines</a:t>
            </a:r>
            <a:endParaRPr lang="en-GB" dirty="0"/>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554783" y="2064328"/>
            <a:ext cx="10668000" cy="4640106"/>
          </a:xfrm>
        </p:spPr>
        <p:txBody>
          <a:bodyPr vert="horz" lIns="91440" tIns="45720" rIns="91440" bIns="45720" rtlCol="0" anchor="t">
            <a:normAutofit lnSpcReduction="10000"/>
          </a:bodyPr>
          <a:lstStyle/>
          <a:p>
            <a:pPr algn="l"/>
            <a:r>
              <a:rPr lang="en-US" sz="2600" b="1" dirty="0">
                <a:solidFill>
                  <a:schemeClr val="bg1">
                    <a:lumMod val="95000"/>
                    <a:lumOff val="5000"/>
                    <a:alpha val="70000"/>
                  </a:schemeClr>
                </a:solidFill>
              </a:rPr>
              <a:t>Why are routines important? </a:t>
            </a:r>
            <a:endParaRPr lang="en-US" dirty="0"/>
          </a:p>
          <a:p>
            <a:pPr marL="342900" indent="-342900" algn="l">
              <a:buChar char="•"/>
            </a:pPr>
            <a:r>
              <a:rPr lang="en-US" dirty="0">
                <a:solidFill>
                  <a:srgbClr val="FFFFFF"/>
                </a:solidFill>
              </a:rPr>
              <a:t>Helps your child with their 'body clock'</a:t>
            </a:r>
            <a:endParaRPr lang="en-US" dirty="0">
              <a:solidFill>
                <a:srgbClr val="FFFFFF">
                  <a:alpha val="70000"/>
                </a:srgbClr>
              </a:solidFill>
            </a:endParaRPr>
          </a:p>
          <a:p>
            <a:pPr marL="342900" indent="-342900" algn="l">
              <a:buChar char="•"/>
            </a:pPr>
            <a:r>
              <a:rPr lang="en-US" dirty="0">
                <a:solidFill>
                  <a:srgbClr val="FFFFFF"/>
                </a:solidFill>
              </a:rPr>
              <a:t>Closer family unit</a:t>
            </a:r>
            <a:endParaRPr lang="en-US" dirty="0"/>
          </a:p>
          <a:p>
            <a:pPr marL="342900" indent="-342900" algn="l">
              <a:buChar char="•"/>
            </a:pPr>
            <a:r>
              <a:rPr lang="en-GB" dirty="0">
                <a:solidFill>
                  <a:srgbClr val="FFFFFF"/>
                </a:solidFill>
              </a:rPr>
              <a:t>Establishes</a:t>
            </a:r>
            <a:r>
              <a:rPr lang="en-US" dirty="0">
                <a:solidFill>
                  <a:srgbClr val="FFFFFF"/>
                </a:solidFill>
              </a:rPr>
              <a:t> expectations</a:t>
            </a:r>
            <a:endParaRPr lang="en-US" dirty="0">
              <a:solidFill>
                <a:srgbClr val="FFFFFF">
                  <a:alpha val="70000"/>
                </a:srgbClr>
              </a:solidFill>
            </a:endParaRPr>
          </a:p>
          <a:p>
            <a:pPr marL="342900" indent="-342900" algn="l">
              <a:buChar char="•"/>
            </a:pPr>
            <a:r>
              <a:rPr lang="en-US" dirty="0">
                <a:solidFill>
                  <a:srgbClr val="FFFFFF"/>
                </a:solidFill>
              </a:rPr>
              <a:t>Creates a calmer household</a:t>
            </a:r>
            <a:endParaRPr lang="en-US" dirty="0">
              <a:solidFill>
                <a:srgbClr val="FFFFFF">
                  <a:alpha val="70000"/>
                </a:srgbClr>
              </a:solidFill>
            </a:endParaRPr>
          </a:p>
          <a:p>
            <a:pPr marL="342900" indent="-342900" algn="l">
              <a:buChar char="•"/>
            </a:pPr>
            <a:r>
              <a:rPr lang="en-US" dirty="0">
                <a:solidFill>
                  <a:srgbClr val="FFFFFF"/>
                </a:solidFill>
              </a:rPr>
              <a:t>Gives your child confidence and independence</a:t>
            </a:r>
            <a:endParaRPr lang="en-US" dirty="0">
              <a:solidFill>
                <a:srgbClr val="FFFFFF">
                  <a:alpha val="70000"/>
                </a:srgbClr>
              </a:solidFill>
            </a:endParaRPr>
          </a:p>
          <a:p>
            <a:pPr marL="342900" indent="-342900" algn="l">
              <a:buChar char="•"/>
            </a:pPr>
            <a:r>
              <a:rPr lang="en-US" dirty="0">
                <a:solidFill>
                  <a:srgbClr val="FFFFFF"/>
                </a:solidFill>
              </a:rPr>
              <a:t>Establishes healthy, constructive habits</a:t>
            </a:r>
            <a:endParaRPr lang="en-US" dirty="0">
              <a:solidFill>
                <a:srgbClr val="FFFFFF">
                  <a:alpha val="70000"/>
                </a:srgbClr>
              </a:solidFill>
            </a:endParaRPr>
          </a:p>
          <a:p>
            <a:pPr marL="342900" indent="-342900" algn="l">
              <a:buChar char="•"/>
            </a:pPr>
            <a:r>
              <a:rPr lang="en-US" dirty="0">
                <a:solidFill>
                  <a:srgbClr val="FFFFFF"/>
                </a:solidFill>
              </a:rPr>
              <a:t>Offers stability during times of change or stress </a:t>
            </a:r>
            <a:endParaRPr lang="en-US" dirty="0">
              <a:solidFill>
                <a:srgbClr val="FFFFFF">
                  <a:alpha val="70000"/>
                </a:srgbClr>
              </a:solidFill>
            </a:endParaRPr>
          </a:p>
          <a:p>
            <a:pPr marL="342900" indent="-342900" algn="l">
              <a:buChar char="•"/>
            </a:pPr>
            <a:endParaRPr lang="en-US" dirty="0">
              <a:solidFill>
                <a:srgbClr val="FFFFFF">
                  <a:alpha val="70000"/>
                </a:srgbClr>
              </a:solidFill>
            </a:endParaRPr>
          </a:p>
          <a:p>
            <a:pPr algn="l"/>
            <a:endParaRPr lang="en-US" dirty="0">
              <a:solidFill>
                <a:srgbClr val="FFFFFF">
                  <a:alpha val="70000"/>
                </a:srgbClr>
              </a:solidFill>
            </a:endParaRPr>
          </a:p>
        </p:txBody>
      </p:sp>
      <p:sp>
        <p:nvSpPr>
          <p:cNvPr id="4" name="TextBox 3">
            <a:extLst>
              <a:ext uri="{FF2B5EF4-FFF2-40B4-BE49-F238E27FC236}">
                <a16:creationId xmlns:a16="http://schemas.microsoft.com/office/drawing/2014/main" id="{FC6FF3AA-4F7B-429D-BD75-2E5D64A3D2D2}"/>
              </a:ext>
            </a:extLst>
          </p:cNvPr>
          <p:cNvSpPr txBox="1"/>
          <p:nvPr/>
        </p:nvSpPr>
        <p:spPr>
          <a:xfrm>
            <a:off x="554182" y="1360999"/>
            <a:ext cx="8409709" cy="492443"/>
          </a:xfrm>
          <a:prstGeom prst="rect">
            <a:avLst/>
          </a:prstGeom>
          <a:noFill/>
        </p:spPr>
        <p:txBody>
          <a:bodyPr wrap="square" rtlCol="0">
            <a:spAutoFit/>
          </a:bodyPr>
          <a:lstStyle/>
          <a:p>
            <a:r>
              <a:rPr lang="en-US" sz="2600" b="1" dirty="0">
                <a:solidFill>
                  <a:schemeClr val="bg1">
                    <a:lumMod val="95000"/>
                    <a:lumOff val="5000"/>
                    <a:alpha val="70000"/>
                  </a:schemeClr>
                </a:solidFill>
              </a:rPr>
              <a:t>What do you think routine means?</a:t>
            </a:r>
            <a:endParaRPr lang="en-GB" sz="2600" b="1" dirty="0">
              <a:solidFill>
                <a:schemeClr val="bg2">
                  <a:lumMod val="50000"/>
                </a:schemeClr>
              </a:solidFill>
            </a:endParaRPr>
          </a:p>
        </p:txBody>
      </p:sp>
    </p:spTree>
    <p:extLst>
      <p:ext uri="{BB962C8B-B14F-4D97-AF65-F5344CB8AC3E}">
        <p14:creationId xmlns:p14="http://schemas.microsoft.com/office/powerpoint/2010/main" val="82055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ircle of young friends">
            <a:extLst>
              <a:ext uri="{FF2B5EF4-FFF2-40B4-BE49-F238E27FC236}">
                <a16:creationId xmlns:a16="http://schemas.microsoft.com/office/drawing/2014/main" id="{144C2726-2A01-48BB-BAAB-7C4046788C8F}"/>
              </a:ext>
            </a:extLst>
          </p:cNvPr>
          <p:cNvPicPr>
            <a:picLocks noChangeAspect="1"/>
          </p:cNvPicPr>
          <p:nvPr/>
        </p:nvPicPr>
        <p:blipFill>
          <a:blip r:embed="rId2">
            <a:extLst>
              <a:ext uri="{28A0092B-C50C-407E-A947-70E740481C1C}">
                <a14:useLocalDpi xmlns:a14="http://schemas.microsoft.com/office/drawing/2010/main" val="0"/>
              </a:ext>
            </a:extLst>
          </a:blip>
          <a:srcRect l="4372" r="4372"/>
          <a:stretch/>
        </p:blipFill>
        <p:spPr>
          <a:xfrm>
            <a:off x="8389399"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762000" y="185431"/>
            <a:ext cx="10668000" cy="1020417"/>
          </a:xfrm>
        </p:spPr>
        <p:txBody>
          <a:bodyPr/>
          <a:lstStyle/>
          <a:p>
            <a:r>
              <a:rPr lang="en-US" dirty="0"/>
              <a:t>Setting Daily Routines</a:t>
            </a:r>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360373" y="1389356"/>
            <a:ext cx="10668000" cy="5001820"/>
          </a:xfrm>
        </p:spPr>
        <p:txBody>
          <a:bodyPr vert="horz" lIns="91440" tIns="45720" rIns="91440" bIns="45720" rtlCol="0" anchor="t">
            <a:normAutofit fontScale="85000" lnSpcReduction="20000"/>
          </a:bodyPr>
          <a:lstStyle/>
          <a:p>
            <a:pPr algn="l"/>
            <a:endParaRPr lang="en-US" sz="2600" b="1" dirty="0">
              <a:solidFill>
                <a:schemeClr val="bg1">
                  <a:lumMod val="95000"/>
                  <a:lumOff val="5000"/>
                  <a:alpha val="70000"/>
                </a:schemeClr>
              </a:solidFill>
            </a:endParaRPr>
          </a:p>
          <a:p>
            <a:pPr marL="457200" indent="-457200" algn="l">
              <a:buAutoNum type="arabicPeriod"/>
            </a:pPr>
            <a:r>
              <a:rPr lang="en-US" dirty="0">
                <a:solidFill>
                  <a:srgbClr val="FFFFFF"/>
                </a:solidFill>
              </a:rPr>
              <a:t>Think about important daily routines such as, getting up, playtime, eating, </a:t>
            </a:r>
          </a:p>
          <a:p>
            <a:pPr algn="l"/>
            <a:r>
              <a:rPr lang="en-US" dirty="0">
                <a:solidFill>
                  <a:srgbClr val="FFFFFF"/>
                </a:solidFill>
              </a:rPr>
              <a:t>bedtime &amp; sleeping. Write them down and maybe create a chart with your child..</a:t>
            </a:r>
          </a:p>
          <a:p>
            <a:pPr algn="l"/>
            <a:r>
              <a:rPr lang="en-US" dirty="0">
                <a:solidFill>
                  <a:srgbClr val="FFFFFF"/>
                </a:solidFill>
              </a:rPr>
              <a:t>2.     Be patient as routines can be difficult at first, eventually they will become regular to your child.</a:t>
            </a:r>
          </a:p>
          <a:p>
            <a:pPr algn="l"/>
            <a:r>
              <a:rPr lang="en-US" dirty="0">
                <a:solidFill>
                  <a:srgbClr val="FFFFFF"/>
                </a:solidFill>
              </a:rPr>
              <a:t>3.      Add helpful elements to the routine </a:t>
            </a:r>
            <a:r>
              <a:rPr lang="en-US" dirty="0" err="1">
                <a:solidFill>
                  <a:srgbClr val="FFFFFF"/>
                </a:solidFill>
              </a:rPr>
              <a:t>eg</a:t>
            </a:r>
            <a:r>
              <a:rPr lang="en-US" dirty="0">
                <a:solidFill>
                  <a:srgbClr val="FFFFFF"/>
                </a:solidFill>
              </a:rPr>
              <a:t>: 10 minutes of reading time before bed to help them wind down.</a:t>
            </a:r>
          </a:p>
          <a:p>
            <a:pPr algn="l"/>
            <a:r>
              <a:rPr lang="en-US" dirty="0">
                <a:solidFill>
                  <a:srgbClr val="FFFFFF"/>
                </a:solidFill>
              </a:rPr>
              <a:t>4.      For routines to work try to stick to them as much as you can but being flexible with them during holidays.</a:t>
            </a:r>
          </a:p>
          <a:p>
            <a:pPr algn="l"/>
            <a:r>
              <a:rPr lang="en-US" dirty="0">
                <a:solidFill>
                  <a:srgbClr val="FFFFFF"/>
                </a:solidFill>
              </a:rPr>
              <a:t>5.      Create special time with your child in their daily routine.</a:t>
            </a:r>
          </a:p>
          <a:p>
            <a:pPr algn="l"/>
            <a:r>
              <a:rPr lang="en-US" dirty="0">
                <a:solidFill>
                  <a:srgbClr val="FFFFFF"/>
                </a:solidFill>
              </a:rPr>
              <a:t>6.       As you start to get used to the routines you have created you will see what is working and what is not so adjust to your family's needs.</a:t>
            </a:r>
            <a:endParaRPr lang="en-US" dirty="0">
              <a:solidFill>
                <a:srgbClr val="FFFFFF">
                  <a:alpha val="70000"/>
                </a:srgbClr>
              </a:solidFill>
            </a:endParaRPr>
          </a:p>
        </p:txBody>
      </p:sp>
    </p:spTree>
    <p:extLst>
      <p:ext uri="{BB962C8B-B14F-4D97-AF65-F5344CB8AC3E}">
        <p14:creationId xmlns:p14="http://schemas.microsoft.com/office/powerpoint/2010/main" val="3869412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1000"/>
                                        <p:tgtEl>
                                          <p:spTgt spid="3">
                                            <p:txEl>
                                              <p:pRg st="6" end="6"/>
                                            </p:txEl>
                                          </p:spTgt>
                                        </p:tgtEl>
                                      </p:cBhvr>
                                    </p:animEffect>
                                    <p:anim calcmode="lin" valueType="num">
                                      <p:cBhvr>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CFD68BBF-560F-4863-B42B-1814D4D237EB}"/>
              </a:ext>
            </a:extLst>
          </p:cNvPr>
          <p:cNvSpPr>
            <a:spLocks noGrp="1"/>
          </p:cNvSpPr>
          <p:nvPr>
            <p:ph type="ctrTitle"/>
          </p:nvPr>
        </p:nvSpPr>
        <p:spPr>
          <a:xfrm>
            <a:off x="6841725" y="398659"/>
            <a:ext cx="3704948" cy="995136"/>
          </a:xfrm>
        </p:spPr>
        <p:txBody>
          <a:bodyPr>
            <a:normAutofit/>
          </a:bodyPr>
          <a:lstStyle/>
          <a:p>
            <a:pPr algn="l"/>
            <a:r>
              <a:rPr lang="en-US" dirty="0"/>
              <a:t> Websites</a:t>
            </a:r>
          </a:p>
        </p:txBody>
      </p:sp>
      <p:pic>
        <p:nvPicPr>
          <p:cNvPr id="5" name="Picture 4">
            <a:extLst>
              <a:ext uri="{FF2B5EF4-FFF2-40B4-BE49-F238E27FC236}">
                <a16:creationId xmlns:a16="http://schemas.microsoft.com/office/drawing/2014/main" id="{974036EA-29B9-472E-A3C2-279ACDF029E8}"/>
              </a:ext>
            </a:extLst>
          </p:cNvPr>
          <p:cNvPicPr>
            <a:picLocks noChangeAspect="1"/>
          </p:cNvPicPr>
          <p:nvPr/>
        </p:nvPicPr>
        <p:blipFill>
          <a:blip r:embed="rId2">
            <a:extLst>
              <a:ext uri="{28A0092B-C50C-407E-A947-70E740481C1C}">
                <a14:useLocalDpi xmlns:a14="http://schemas.microsoft.com/office/drawing/2010/main" val="0"/>
              </a:ext>
            </a:extLst>
          </a:blip>
          <a:srcRect l="19182" r="19182"/>
          <a:stretch/>
        </p:blipFill>
        <p:spPr>
          <a:xfrm>
            <a:off x="0" y="0"/>
            <a:ext cx="4726565" cy="5214460"/>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2" name="Freeform: Shape 11">
            <a:extLst>
              <a:ext uri="{FF2B5EF4-FFF2-40B4-BE49-F238E27FC236}">
                <a16:creationId xmlns:a16="http://schemas.microsoft.com/office/drawing/2014/main" id="{B47A9921-6509-49C2-BEBF-924F280660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9" name="Subtitle 2">
            <a:extLst>
              <a:ext uri="{FF2B5EF4-FFF2-40B4-BE49-F238E27FC236}">
                <a16:creationId xmlns:a16="http://schemas.microsoft.com/office/drawing/2014/main" id="{23089C9B-6999-491B-82E9-9EA9221B5412}"/>
              </a:ext>
            </a:extLst>
          </p:cNvPr>
          <p:cNvSpPr txBox="1">
            <a:spLocks/>
          </p:cNvSpPr>
          <p:nvPr/>
        </p:nvSpPr>
        <p:spPr>
          <a:xfrm>
            <a:off x="6010182" y="1393795"/>
            <a:ext cx="5912529" cy="5202314"/>
          </a:xfrm>
          <a:prstGeom prst="rect">
            <a:avLst/>
          </a:prstGeom>
        </p:spPr>
        <p:txBody>
          <a:bodyPr vert="horz" lIns="91440" tIns="45720" rIns="91440" bIns="45720" rtlCol="0" anchor="t">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700" dirty="0">
                <a:solidFill>
                  <a:srgbClr val="FFFFFF"/>
                </a:solidFill>
              </a:rPr>
              <a:t>Morning routines:</a:t>
            </a:r>
          </a:p>
          <a:p>
            <a:pPr algn="l"/>
            <a:r>
              <a:rPr lang="en-US" sz="1700" dirty="0">
                <a:solidFill>
                  <a:srgbClr val="FFFFFF"/>
                </a:solidFill>
                <a:ea typeface="+mn-lt"/>
                <a:cs typeface="+mn-lt"/>
                <a:hlinkClick r:id="rId3">
                  <a:extLst>
                    <a:ext uri="{A12FA001-AC4F-418D-AE19-62706E023703}">
                      <ahyp:hlinkClr xmlns:ahyp="http://schemas.microsoft.com/office/drawing/2018/hyperlinkcolor" val="tx"/>
                    </a:ext>
                  </a:extLst>
                </a:hlinkClick>
              </a:rPr>
              <a:t>https://www.bbc.co.uk/cbeebies/radio/poem-morning-routine</a:t>
            </a:r>
            <a:endParaRPr lang="en-US" dirty="0">
              <a:solidFill>
                <a:srgbClr val="FFFFFF">
                  <a:alpha val="70000"/>
                </a:srgbClr>
              </a:solidFill>
              <a:ea typeface="+mn-lt"/>
              <a:cs typeface="+mn-lt"/>
            </a:endParaRPr>
          </a:p>
          <a:p>
            <a:pPr algn="l"/>
            <a:r>
              <a:rPr lang="en-US" sz="1700" dirty="0">
                <a:solidFill>
                  <a:srgbClr val="FFFFFF"/>
                </a:solidFill>
              </a:rPr>
              <a:t>Bedtime routines:</a:t>
            </a:r>
            <a:endParaRPr lang="en-US" sz="1700" dirty="0">
              <a:solidFill>
                <a:srgbClr val="FFFFFF">
                  <a:alpha val="70000"/>
                </a:srgbClr>
              </a:solidFill>
            </a:endParaRPr>
          </a:p>
          <a:p>
            <a:pPr algn="l"/>
            <a:r>
              <a:rPr lang="en-US" sz="1700" dirty="0">
                <a:solidFill>
                  <a:srgbClr val="FFFFFF"/>
                </a:solidFill>
                <a:ea typeface="+mn-lt"/>
                <a:cs typeface="+mn-lt"/>
                <a:hlinkClick r:id="rId4">
                  <a:extLst>
                    <a:ext uri="{A12FA001-AC4F-418D-AE19-62706E023703}">
                      <ahyp:hlinkClr xmlns:ahyp="http://schemas.microsoft.com/office/drawing/2018/hyperlinkcolor" val="tx"/>
                    </a:ext>
                  </a:extLst>
                </a:hlinkClick>
              </a:rPr>
              <a:t>https://www.bbc.co.uk/cbeebies/grownups/sleep-problems-in-older-children</a:t>
            </a:r>
            <a:endParaRPr lang="en-US" dirty="0">
              <a:solidFill>
                <a:srgbClr val="FFFFFF">
                  <a:alpha val="70000"/>
                </a:srgbClr>
              </a:solidFill>
              <a:ea typeface="+mn-lt"/>
              <a:cs typeface="+mn-lt"/>
            </a:endParaRPr>
          </a:p>
          <a:p>
            <a:pPr algn="l"/>
            <a:r>
              <a:rPr lang="en-US" sz="1700" dirty="0">
                <a:solidFill>
                  <a:srgbClr val="FFFFFF"/>
                </a:solidFill>
              </a:rPr>
              <a:t>Daily/Weekly routine:</a:t>
            </a:r>
            <a:endParaRPr lang="en-US" sz="1700" dirty="0">
              <a:solidFill>
                <a:srgbClr val="FFFFFF">
                  <a:alpha val="70000"/>
                </a:srgbClr>
              </a:solidFill>
            </a:endParaRPr>
          </a:p>
          <a:p>
            <a:pPr algn="l"/>
            <a:r>
              <a:rPr lang="en-US" sz="1700" dirty="0">
                <a:solidFill>
                  <a:srgbClr val="FFFFFF"/>
                </a:solidFill>
                <a:ea typeface="+mn-lt"/>
                <a:cs typeface="+mn-lt"/>
                <a:hlinkClick r:id="rId5">
                  <a:extLst>
                    <a:ext uri="{A12FA001-AC4F-418D-AE19-62706E023703}">
                      <ahyp:hlinkClr xmlns:ahyp="http://schemas.microsoft.com/office/drawing/2018/hyperlinkcolor" val="tx"/>
                    </a:ext>
                  </a:extLst>
                </a:hlinkClick>
              </a:rPr>
              <a:t>https://www.highspeedtraining.co.uk/hub/the-importance-of-routine-for-children/</a:t>
            </a:r>
            <a:endParaRPr lang="en-US" dirty="0">
              <a:solidFill>
                <a:srgbClr val="FFFFFF">
                  <a:alpha val="70000"/>
                </a:srgbClr>
              </a:solidFill>
              <a:ea typeface="+mn-lt"/>
              <a:cs typeface="+mn-lt"/>
            </a:endParaRPr>
          </a:p>
          <a:p>
            <a:pPr algn="l"/>
            <a:r>
              <a:rPr lang="en-US" sz="1700" dirty="0"/>
              <a:t>Apps: - Headspace, Calm, Relaxed Melodies, Sleep cycle, plus many more. (lots of free resources)</a:t>
            </a:r>
          </a:p>
        </p:txBody>
      </p:sp>
    </p:spTree>
    <p:extLst>
      <p:ext uri="{BB962C8B-B14F-4D97-AF65-F5344CB8AC3E}">
        <p14:creationId xmlns:p14="http://schemas.microsoft.com/office/powerpoint/2010/main" val="289817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1000"/>
                                        <p:tgtEl>
                                          <p:spTgt spid="9">
                                            <p:txEl>
                                              <p:pRg st="3" end="3"/>
                                            </p:txEl>
                                          </p:spTgt>
                                        </p:tgtEl>
                                      </p:cBhvr>
                                    </p:animEffect>
                                    <p:anim calcmode="lin" valueType="num">
                                      <p:cBhvr>
                                        <p:cTn id="23"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1000"/>
                                        <p:tgtEl>
                                          <p:spTgt spid="9">
                                            <p:txEl>
                                              <p:pRg st="4" end="4"/>
                                            </p:txEl>
                                          </p:spTgt>
                                        </p:tgtEl>
                                      </p:cBhvr>
                                    </p:animEffect>
                                    <p:anim calcmode="lin" valueType="num">
                                      <p:cBhvr>
                                        <p:cTn id="2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1000"/>
                                        <p:tgtEl>
                                          <p:spTgt spid="9">
                                            <p:txEl>
                                              <p:pRg st="5" end="5"/>
                                            </p:txEl>
                                          </p:spTgt>
                                        </p:tgtEl>
                                      </p:cBhvr>
                                    </p:animEffect>
                                    <p:anim calcmode="lin" valueType="num">
                                      <p:cBhvr>
                                        <p:cTn id="3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1000"/>
                                        <p:tgtEl>
                                          <p:spTgt spid="9">
                                            <p:txEl>
                                              <p:pRg st="6" end="6"/>
                                            </p:txEl>
                                          </p:spTgt>
                                        </p:tgtEl>
                                      </p:cBhvr>
                                    </p:animEffect>
                                    <p:anim calcmode="lin" valueType="num">
                                      <p:cBhvr>
                                        <p:cTn id="38"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F2387-30C5-4D8E-8CE3-FCD468A3BB8B}"/>
              </a:ext>
            </a:extLst>
          </p:cNvPr>
          <p:cNvSpPr>
            <a:spLocks noGrp="1"/>
          </p:cNvSpPr>
          <p:nvPr>
            <p:ph type="ctrTitle"/>
          </p:nvPr>
        </p:nvSpPr>
        <p:spPr>
          <a:xfrm>
            <a:off x="762000" y="514184"/>
            <a:ext cx="10668000" cy="948856"/>
          </a:xfrm>
        </p:spPr>
        <p:txBody>
          <a:bodyPr/>
          <a:lstStyle/>
          <a:p>
            <a:r>
              <a:rPr lang="en-US" dirty="0"/>
              <a:t>Challenge Time &amp; Feedback</a:t>
            </a:r>
            <a:endParaRPr lang="en-GB" dirty="0"/>
          </a:p>
        </p:txBody>
      </p:sp>
      <p:sp>
        <p:nvSpPr>
          <p:cNvPr id="3" name="Subtitle 2">
            <a:extLst>
              <a:ext uri="{FF2B5EF4-FFF2-40B4-BE49-F238E27FC236}">
                <a16:creationId xmlns:a16="http://schemas.microsoft.com/office/drawing/2014/main" id="{01FD24DE-4F4B-490F-9F29-032CD98B1460}"/>
              </a:ext>
            </a:extLst>
          </p:cNvPr>
          <p:cNvSpPr>
            <a:spLocks noGrp="1"/>
          </p:cNvSpPr>
          <p:nvPr>
            <p:ph type="subTitle" idx="1"/>
          </p:nvPr>
        </p:nvSpPr>
        <p:spPr>
          <a:xfrm>
            <a:off x="762000" y="1566408"/>
            <a:ext cx="10668000" cy="4529592"/>
          </a:xfrm>
        </p:spPr>
        <p:txBody>
          <a:bodyPr>
            <a:normAutofit/>
          </a:bodyPr>
          <a:lstStyle/>
          <a:p>
            <a:r>
              <a:rPr lang="en-US" dirty="0"/>
              <a:t>We are now going to challenge you to put this information into practice with your family. Let’s see if it makes a difference? </a:t>
            </a:r>
          </a:p>
          <a:p>
            <a:pPr algn="l"/>
            <a:r>
              <a:rPr lang="en-US" dirty="0"/>
              <a:t>Think about:</a:t>
            </a:r>
          </a:p>
          <a:p>
            <a:pPr marL="342900" indent="-342900">
              <a:buFont typeface="Arial" panose="020B0604020202020204" pitchFamily="34" charset="0"/>
              <a:buChar char="•"/>
            </a:pPr>
            <a:r>
              <a:rPr lang="en-US" dirty="0"/>
              <a:t>What was helpful?</a:t>
            </a:r>
          </a:p>
          <a:p>
            <a:pPr marL="342900" indent="-342900">
              <a:buFont typeface="Arial" panose="020B0604020202020204" pitchFamily="34" charset="0"/>
              <a:buChar char="•"/>
            </a:pPr>
            <a:r>
              <a:rPr lang="en-US" dirty="0"/>
              <a:t>What did you find most useful?</a:t>
            </a:r>
          </a:p>
          <a:p>
            <a:pPr marL="342900" indent="-342900">
              <a:buFont typeface="Arial" panose="020B0604020202020204" pitchFamily="34" charset="0"/>
              <a:buChar char="•"/>
            </a:pPr>
            <a:r>
              <a:rPr lang="en-US" dirty="0"/>
              <a:t>Was it realistic for you?</a:t>
            </a:r>
          </a:p>
          <a:p>
            <a:pPr marL="342900" indent="-342900">
              <a:buFont typeface="Arial" panose="020B0604020202020204" pitchFamily="34" charset="0"/>
              <a:buChar char="•"/>
            </a:pPr>
            <a:r>
              <a:rPr lang="en-US" dirty="0"/>
              <a:t>Would you feel comfortable explaining these ideas to someone else?</a:t>
            </a:r>
          </a:p>
          <a:p>
            <a:pPr marL="342900" indent="-342900">
              <a:buFont typeface="Arial" panose="020B0604020202020204" pitchFamily="34" charset="0"/>
              <a:buChar char="•"/>
            </a:pPr>
            <a:r>
              <a:rPr lang="en-US" dirty="0"/>
              <a:t>Any challenges?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3802500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3">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15E4E"/>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2" name="Freeform: Shape 25">
            <a:extLst>
              <a:ext uri="{FF2B5EF4-FFF2-40B4-BE49-F238E27FC236}">
                <a16:creationId xmlns:a16="http://schemas.microsoft.com/office/drawing/2014/main" id="{4A8FDA66-67B4-4DBE-8354-C26F91ADB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custGeom>
            <a:avLst/>
            <a:gdLst>
              <a:gd name="connsiteX0" fmla="*/ 0 w 12191999"/>
              <a:gd name="connsiteY0" fmla="*/ 0 h 6857999"/>
              <a:gd name="connsiteX1" fmla="*/ 12191999 w 12191999"/>
              <a:gd name="connsiteY1" fmla="*/ 0 h 6857999"/>
              <a:gd name="connsiteX2" fmla="*/ 12191999 w 12191999"/>
              <a:gd name="connsiteY2" fmla="*/ 6857999 h 6857999"/>
              <a:gd name="connsiteX3" fmla="*/ 0 w 12191999"/>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1999" h="6857999">
                <a:moveTo>
                  <a:pt x="0" y="0"/>
                </a:moveTo>
                <a:lnTo>
                  <a:pt x="12191999" y="0"/>
                </a:lnTo>
                <a:lnTo>
                  <a:pt x="12191999" y="6857999"/>
                </a:lnTo>
                <a:lnTo>
                  <a:pt x="0" y="6857999"/>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27">
            <a:extLst>
              <a:ext uri="{FF2B5EF4-FFF2-40B4-BE49-F238E27FC236}">
                <a16:creationId xmlns:a16="http://schemas.microsoft.com/office/drawing/2014/main" id="{3B2B1500-BB55-471C-8A9E-67288297E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045E22C-A99D-41BB-AF14-EF1B1E745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6525"/>
            <a:ext cx="6130391" cy="672147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Subtitle 2">
            <a:extLst>
              <a:ext uri="{FF2B5EF4-FFF2-40B4-BE49-F238E27FC236}">
                <a16:creationId xmlns:a16="http://schemas.microsoft.com/office/drawing/2014/main" id="{4AB0DCCD-8089-4D9D-8A25-264CC2314B5D}"/>
              </a:ext>
            </a:extLst>
          </p:cNvPr>
          <p:cNvSpPr>
            <a:spLocks noGrp="1"/>
          </p:cNvSpPr>
          <p:nvPr>
            <p:ph type="subTitle" idx="1"/>
          </p:nvPr>
        </p:nvSpPr>
        <p:spPr>
          <a:xfrm>
            <a:off x="6485425" y="1183025"/>
            <a:ext cx="5351540" cy="4565166"/>
          </a:xfrm>
        </p:spPr>
        <p:txBody>
          <a:bodyPr anchor="b">
            <a:normAutofit/>
          </a:bodyPr>
          <a:lstStyle/>
          <a:p>
            <a:pPr algn="l"/>
            <a:r>
              <a:rPr lang="en-US" sz="2200" dirty="0"/>
              <a:t>This is an informal information session that has been developed to help explore and better understand the following subjects:</a:t>
            </a:r>
          </a:p>
          <a:p>
            <a:pPr marL="342900" indent="-342900" algn="l">
              <a:buFont typeface="Arial" panose="020B0604020202020204" pitchFamily="34" charset="0"/>
              <a:buChar char="•"/>
            </a:pPr>
            <a:r>
              <a:rPr lang="en-US" sz="2200" dirty="0"/>
              <a:t>Sleep</a:t>
            </a:r>
          </a:p>
          <a:p>
            <a:pPr marL="342900" indent="-342900" algn="l">
              <a:buFont typeface="Arial" panose="020B0604020202020204" pitchFamily="34" charset="0"/>
              <a:buChar char="•"/>
            </a:pPr>
            <a:r>
              <a:rPr lang="en-US" sz="2200" dirty="0"/>
              <a:t>Healthy Eating</a:t>
            </a:r>
          </a:p>
          <a:p>
            <a:pPr marL="342900" indent="-342900" algn="l">
              <a:buFont typeface="Arial" panose="020B0604020202020204" pitchFamily="34" charset="0"/>
              <a:buChar char="•"/>
            </a:pPr>
            <a:r>
              <a:rPr lang="en-US" sz="2200" dirty="0">
                <a:solidFill>
                  <a:srgbClr val="FFFFFF"/>
                </a:solidFill>
              </a:rPr>
              <a:t>Routines</a:t>
            </a:r>
          </a:p>
          <a:p>
            <a:pPr marL="342900" indent="-342900" algn="l">
              <a:buFont typeface="Arial" panose="020B0604020202020204" pitchFamily="34" charset="0"/>
              <a:buChar char="•"/>
            </a:pPr>
            <a:r>
              <a:rPr lang="en-US" sz="2200" b="1" dirty="0">
                <a:solidFill>
                  <a:srgbClr val="FFFFFF"/>
                </a:solidFill>
              </a:rPr>
              <a:t>School Readiness</a:t>
            </a:r>
          </a:p>
          <a:p>
            <a:pPr marL="342900" indent="-342900" algn="l">
              <a:buFont typeface="Arial" panose="020B0604020202020204" pitchFamily="34" charset="0"/>
              <a:buChar char="•"/>
            </a:pPr>
            <a:r>
              <a:rPr lang="en-US" sz="2200" dirty="0"/>
              <a:t>Sibling Rivalry</a:t>
            </a:r>
            <a:endParaRPr lang="en-GB" sz="2200" dirty="0"/>
          </a:p>
        </p:txBody>
      </p:sp>
      <p:sp>
        <p:nvSpPr>
          <p:cNvPr id="2" name="Title 1">
            <a:extLst>
              <a:ext uri="{FF2B5EF4-FFF2-40B4-BE49-F238E27FC236}">
                <a16:creationId xmlns:a16="http://schemas.microsoft.com/office/drawing/2014/main" id="{2E30F59A-676C-4F5E-9615-3B12DE1051DB}"/>
              </a:ext>
            </a:extLst>
          </p:cNvPr>
          <p:cNvSpPr>
            <a:spLocks noGrp="1"/>
          </p:cNvSpPr>
          <p:nvPr>
            <p:ph type="ctrTitle"/>
          </p:nvPr>
        </p:nvSpPr>
        <p:spPr>
          <a:xfrm>
            <a:off x="267456" y="2591544"/>
            <a:ext cx="5595478" cy="2286000"/>
          </a:xfrm>
        </p:spPr>
        <p:txBody>
          <a:bodyPr>
            <a:normAutofit/>
          </a:bodyPr>
          <a:lstStyle/>
          <a:p>
            <a:pPr algn="l"/>
            <a:r>
              <a:rPr lang="en-US" sz="5400" dirty="0"/>
              <a:t>The Family Pack Lifestyle</a:t>
            </a:r>
            <a:br>
              <a:rPr lang="en-US" sz="4400" dirty="0"/>
            </a:br>
            <a:endParaRPr lang="en-GB" sz="4400" dirty="0"/>
          </a:p>
        </p:txBody>
      </p:sp>
      <p:pic>
        <p:nvPicPr>
          <p:cNvPr id="11" name="Picture 10" descr="Text&#10;&#10;Description automatically generated">
            <a:extLst>
              <a:ext uri="{FF2B5EF4-FFF2-40B4-BE49-F238E27FC236}">
                <a16:creationId xmlns:a16="http://schemas.microsoft.com/office/drawing/2014/main" id="{E36988A6-8D85-4AB6-90B6-D64A60499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35" y="1088058"/>
            <a:ext cx="2383118" cy="1503485"/>
          </a:xfrm>
          <a:prstGeom prst="rect">
            <a:avLst/>
          </a:prstGeom>
        </p:spPr>
      </p:pic>
      <p:sp>
        <p:nvSpPr>
          <p:cNvPr id="6" name="TextBox 5">
            <a:extLst>
              <a:ext uri="{FF2B5EF4-FFF2-40B4-BE49-F238E27FC236}">
                <a16:creationId xmlns:a16="http://schemas.microsoft.com/office/drawing/2014/main" id="{492E690B-8237-4FA2-ABBB-EE4E790B9B32}"/>
              </a:ext>
            </a:extLst>
          </p:cNvPr>
          <p:cNvSpPr txBox="1"/>
          <p:nvPr/>
        </p:nvSpPr>
        <p:spPr>
          <a:xfrm>
            <a:off x="6397563" y="5826042"/>
            <a:ext cx="5702422" cy="954107"/>
          </a:xfrm>
          <a:prstGeom prst="rect">
            <a:avLst/>
          </a:prstGeom>
          <a:noFill/>
        </p:spPr>
        <p:txBody>
          <a:bodyPr wrap="square" rtlCol="0">
            <a:spAutoFit/>
          </a:bodyPr>
          <a:lstStyle/>
          <a:p>
            <a:r>
              <a:rPr lang="en-US" sz="1400" dirty="0">
                <a:solidFill>
                  <a:schemeClr val="tx1">
                    <a:lumMod val="85000"/>
                  </a:schemeClr>
                </a:solidFill>
              </a:rPr>
              <a:t>We understand that we all parent in slightly different ways, and what one parent does may not work for the other. You need to do what you feel may work best for you and your family. We hope the information in these sessions will be helpful” </a:t>
            </a:r>
            <a:endParaRPr lang="en-GB" sz="1400" dirty="0">
              <a:solidFill>
                <a:schemeClr val="tx1">
                  <a:lumMod val="85000"/>
                </a:schemeClr>
              </a:solidFill>
            </a:endParaRPr>
          </a:p>
        </p:txBody>
      </p:sp>
      <p:sp>
        <p:nvSpPr>
          <p:cNvPr id="7" name="TextBox 6">
            <a:extLst>
              <a:ext uri="{FF2B5EF4-FFF2-40B4-BE49-F238E27FC236}">
                <a16:creationId xmlns:a16="http://schemas.microsoft.com/office/drawing/2014/main" id="{C2A32502-33BA-403B-A57F-69D88541A9AB}"/>
              </a:ext>
            </a:extLst>
          </p:cNvPr>
          <p:cNvSpPr txBox="1"/>
          <p:nvPr/>
        </p:nvSpPr>
        <p:spPr>
          <a:xfrm>
            <a:off x="7732451" y="536693"/>
            <a:ext cx="2246050" cy="646331"/>
          </a:xfrm>
          <a:prstGeom prst="rect">
            <a:avLst/>
          </a:prstGeom>
          <a:noFill/>
        </p:spPr>
        <p:txBody>
          <a:bodyPr wrap="square" rtlCol="0">
            <a:spAutoFit/>
          </a:bodyPr>
          <a:lstStyle/>
          <a:p>
            <a:r>
              <a:rPr lang="en-US" sz="3600" dirty="0"/>
              <a:t>Welcome</a:t>
            </a:r>
            <a:endParaRPr lang="en-GB" sz="3600" dirty="0"/>
          </a:p>
        </p:txBody>
      </p:sp>
      <p:pic>
        <p:nvPicPr>
          <p:cNvPr id="22" name="Picture 21">
            <a:extLst>
              <a:ext uri="{FF2B5EF4-FFF2-40B4-BE49-F238E27FC236}">
                <a16:creationId xmlns:a16="http://schemas.microsoft.com/office/drawing/2014/main" id="{A7D3A40F-D2F3-4504-A4FC-688E96F84E8E}"/>
              </a:ext>
            </a:extLst>
          </p:cNvPr>
          <p:cNvPicPr>
            <a:picLocks noChangeAspect="1"/>
          </p:cNvPicPr>
          <p:nvPr/>
        </p:nvPicPr>
        <p:blipFill>
          <a:blip r:embed="rId3">
            <a:extLst>
              <a:ext uri="{28A0092B-C50C-407E-A947-70E740481C1C}">
                <a14:useLocalDpi xmlns:a14="http://schemas.microsoft.com/office/drawing/2010/main" val="0"/>
              </a:ext>
            </a:extLst>
          </a:blip>
          <a:srcRect t="20751" b="20751"/>
          <a:stretch/>
        </p:blipFill>
        <p:spPr>
          <a:xfrm>
            <a:off x="-2" y="5149407"/>
            <a:ext cx="5237019" cy="1717829"/>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357079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A5CBD-5BDA-4345-915C-718F0E585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Young girl reading a book">
            <a:extLst>
              <a:ext uri="{FF2B5EF4-FFF2-40B4-BE49-F238E27FC236}">
                <a16:creationId xmlns:a16="http://schemas.microsoft.com/office/drawing/2014/main" id="{C8C394D7-219C-494C-B034-E1BFCE29E4B1}"/>
              </a:ext>
            </a:extLst>
          </p:cNvPr>
          <p:cNvPicPr>
            <a:picLocks noChangeAspect="1"/>
          </p:cNvPicPr>
          <p:nvPr/>
        </p:nvPicPr>
        <p:blipFill rotWithShape="1">
          <a:blip r:embed="rId2">
            <a:extLst>
              <a:ext uri="{28A0092B-C50C-407E-A947-70E740481C1C}">
                <a14:useLocalDpi xmlns:a14="http://schemas.microsoft.com/office/drawing/2010/main" val="0"/>
              </a:ext>
            </a:extLst>
          </a:blip>
          <a:srcRect r="2992"/>
          <a:stretch/>
        </p:blipFill>
        <p:spPr>
          <a:xfrm>
            <a:off x="6435910" y="1"/>
            <a:ext cx="5756090" cy="3960681"/>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12" name="Freeform: Shape 11">
            <a:extLst>
              <a:ext uri="{FF2B5EF4-FFF2-40B4-BE49-F238E27FC236}">
                <a16:creationId xmlns:a16="http://schemas.microsoft.com/office/drawing/2014/main" id="{15B3555A-31A8-4D7E-B5C5-2DBB03956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4051" y="-22158"/>
            <a:ext cx="5517949" cy="4594156"/>
          </a:xfrm>
          <a:custGeom>
            <a:avLst/>
            <a:gdLst>
              <a:gd name="connsiteX0" fmla="*/ 0 w 5756090"/>
              <a:gd name="connsiteY0" fmla="*/ 0 h 3960681"/>
              <a:gd name="connsiteX1" fmla="*/ 5756090 w 5756090"/>
              <a:gd name="connsiteY1" fmla="*/ 0 h 3960681"/>
              <a:gd name="connsiteX2" fmla="*/ 5756090 w 5756090"/>
              <a:gd name="connsiteY2" fmla="*/ 3463038 h 3960681"/>
              <a:gd name="connsiteX3" fmla="*/ 5558511 w 5756090"/>
              <a:gd name="connsiteY3" fmla="*/ 3561320 h 3960681"/>
              <a:gd name="connsiteX4" fmla="*/ 3480391 w 5756090"/>
              <a:gd name="connsiteY4" fmla="*/ 3940416 h 3960681"/>
              <a:gd name="connsiteX5" fmla="*/ 1605774 w 5756090"/>
              <a:gd name="connsiteY5" fmla="*/ 2854397 h 3960681"/>
              <a:gd name="connsiteX6" fmla="*/ 74389 w 5756090"/>
              <a:gd name="connsiteY6" fmla="*/ 325223 h 3960681"/>
              <a:gd name="connsiteX7" fmla="*/ 16895 w 5756090"/>
              <a:gd name="connsiteY7" fmla="*/ 104576 h 3960681"/>
              <a:gd name="connsiteX0" fmla="*/ 5739463 w 5739463"/>
              <a:gd name="connsiteY0" fmla="*/ 0 h 3960681"/>
              <a:gd name="connsiteX1" fmla="*/ 5739463 w 5739463"/>
              <a:gd name="connsiteY1" fmla="*/ 3463038 h 3960681"/>
              <a:gd name="connsiteX2" fmla="*/ 5541884 w 5739463"/>
              <a:gd name="connsiteY2" fmla="*/ 3561320 h 3960681"/>
              <a:gd name="connsiteX3" fmla="*/ 3463764 w 5739463"/>
              <a:gd name="connsiteY3" fmla="*/ 3940416 h 3960681"/>
              <a:gd name="connsiteX4" fmla="*/ 1589147 w 5739463"/>
              <a:gd name="connsiteY4" fmla="*/ 2854397 h 3960681"/>
              <a:gd name="connsiteX5" fmla="*/ 57762 w 5739463"/>
              <a:gd name="connsiteY5" fmla="*/ 325223 h 3960681"/>
              <a:gd name="connsiteX6" fmla="*/ 268 w 5739463"/>
              <a:gd name="connsiteY6" fmla="*/ 104576 h 3960681"/>
              <a:gd name="connsiteX7" fmla="*/ 79475 w 5739463"/>
              <a:gd name="connsiteY7" fmla="*/ 79214 h 3960681"/>
              <a:gd name="connsiteX0" fmla="*/ 5739195 w 5739195"/>
              <a:gd name="connsiteY0" fmla="*/ 0 h 3960681"/>
              <a:gd name="connsiteX1" fmla="*/ 5739195 w 5739195"/>
              <a:gd name="connsiteY1" fmla="*/ 3463038 h 3960681"/>
              <a:gd name="connsiteX2" fmla="*/ 5541616 w 5739195"/>
              <a:gd name="connsiteY2" fmla="*/ 3561320 h 3960681"/>
              <a:gd name="connsiteX3" fmla="*/ 3463496 w 5739195"/>
              <a:gd name="connsiteY3" fmla="*/ 3940416 h 3960681"/>
              <a:gd name="connsiteX4" fmla="*/ 1588879 w 5739195"/>
              <a:gd name="connsiteY4" fmla="*/ 2854397 h 3960681"/>
              <a:gd name="connsiteX5" fmla="*/ 57494 w 5739195"/>
              <a:gd name="connsiteY5" fmla="*/ 325223 h 3960681"/>
              <a:gd name="connsiteX6" fmla="*/ 0 w 5739195"/>
              <a:gd name="connsiteY6" fmla="*/ 104576 h 3960681"/>
              <a:gd name="connsiteX0" fmla="*/ 5739195 w 5739195"/>
              <a:gd name="connsiteY0" fmla="*/ 3358462 h 3856105"/>
              <a:gd name="connsiteX1" fmla="*/ 5541616 w 5739195"/>
              <a:gd name="connsiteY1" fmla="*/ 3456744 h 3856105"/>
              <a:gd name="connsiteX2" fmla="*/ 3463496 w 5739195"/>
              <a:gd name="connsiteY2" fmla="*/ 3835840 h 3856105"/>
              <a:gd name="connsiteX3" fmla="*/ 1588879 w 5739195"/>
              <a:gd name="connsiteY3" fmla="*/ 2749821 h 3856105"/>
              <a:gd name="connsiteX4" fmla="*/ 57494 w 5739195"/>
              <a:gd name="connsiteY4" fmla="*/ 220647 h 3856105"/>
              <a:gd name="connsiteX5" fmla="*/ 0 w 5739195"/>
              <a:gd name="connsiteY5" fmla="*/ 0 h 3856105"/>
              <a:gd name="connsiteX0" fmla="*/ 5799259 w 5799259"/>
              <a:gd name="connsiteY0" fmla="*/ 3482233 h 3979876"/>
              <a:gd name="connsiteX1" fmla="*/ 5601680 w 5799259"/>
              <a:gd name="connsiteY1" fmla="*/ 3580515 h 3979876"/>
              <a:gd name="connsiteX2" fmla="*/ 3523560 w 5799259"/>
              <a:gd name="connsiteY2" fmla="*/ 3959611 h 3979876"/>
              <a:gd name="connsiteX3" fmla="*/ 1648943 w 5799259"/>
              <a:gd name="connsiteY3" fmla="*/ 2873592 h 3979876"/>
              <a:gd name="connsiteX4" fmla="*/ 117558 w 5799259"/>
              <a:gd name="connsiteY4" fmla="*/ 344418 h 3979876"/>
              <a:gd name="connsiteX5" fmla="*/ 0 w 5799259"/>
              <a:gd name="connsiteY5" fmla="*/ 0 h 3979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9259" h="3979876">
                <a:moveTo>
                  <a:pt x="5799259" y="3482233"/>
                </a:moveTo>
                <a:lnTo>
                  <a:pt x="5601680" y="3580515"/>
                </a:lnTo>
                <a:cubicBezTo>
                  <a:pt x="4922508" y="3893723"/>
                  <a:pt x="4146966" y="4035971"/>
                  <a:pt x="3523560" y="3959611"/>
                </a:cubicBezTo>
                <a:cubicBezTo>
                  <a:pt x="2795137" y="3870656"/>
                  <a:pt x="2146179" y="3429872"/>
                  <a:pt x="1648943" y="2873592"/>
                </a:cubicBezTo>
                <a:cubicBezTo>
                  <a:pt x="1321865" y="2507432"/>
                  <a:pt x="420219" y="1339817"/>
                  <a:pt x="117558" y="344418"/>
                </a:cubicBezTo>
                <a:cubicBezTo>
                  <a:pt x="94859" y="269763"/>
                  <a:pt x="15466" y="72306"/>
                  <a:pt x="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2" name="Title 1">
            <a:extLst>
              <a:ext uri="{FF2B5EF4-FFF2-40B4-BE49-F238E27FC236}">
                <a16:creationId xmlns:a16="http://schemas.microsoft.com/office/drawing/2014/main" id="{8627CB2B-EF27-47BE-8DA0-3EA3DE3C5FEF}"/>
              </a:ext>
            </a:extLst>
          </p:cNvPr>
          <p:cNvSpPr>
            <a:spLocks noGrp="1"/>
          </p:cNvSpPr>
          <p:nvPr>
            <p:ph type="ctrTitle"/>
          </p:nvPr>
        </p:nvSpPr>
        <p:spPr>
          <a:xfrm>
            <a:off x="2512143" y="1674683"/>
            <a:ext cx="9905999" cy="2285999"/>
          </a:xfrm>
        </p:spPr>
        <p:txBody>
          <a:bodyPr>
            <a:normAutofit/>
          </a:bodyPr>
          <a:lstStyle/>
          <a:p>
            <a:pPr algn="l"/>
            <a:r>
              <a:rPr lang="en-US" dirty="0"/>
              <a:t>School Readiness</a:t>
            </a:r>
            <a:endParaRPr lang="en-GB" dirty="0"/>
          </a:p>
        </p:txBody>
      </p:sp>
      <p:pic>
        <p:nvPicPr>
          <p:cNvPr id="4" name="Picture 3" descr="Child in school uniform">
            <a:extLst>
              <a:ext uri="{FF2B5EF4-FFF2-40B4-BE49-F238E27FC236}">
                <a16:creationId xmlns:a16="http://schemas.microsoft.com/office/drawing/2014/main" id="{BC4DA66F-B70A-44DE-8E02-A0C7EA08CD73}"/>
              </a:ext>
            </a:extLst>
          </p:cNvPr>
          <p:cNvPicPr>
            <a:picLocks noChangeAspect="1"/>
          </p:cNvPicPr>
          <p:nvPr/>
        </p:nvPicPr>
        <p:blipFill>
          <a:blip r:embed="rId3">
            <a:extLst>
              <a:ext uri="{28A0092B-C50C-407E-A947-70E740481C1C}">
                <a14:useLocalDpi xmlns:a14="http://schemas.microsoft.com/office/drawing/2010/main" val="0"/>
              </a:ext>
            </a:extLst>
          </a:blip>
          <a:srcRect t="25330" b="25330"/>
          <a:stretch/>
        </p:blipFill>
        <p:spPr>
          <a:xfrm>
            <a:off x="1032923" y="4949373"/>
            <a:ext cx="5796193" cy="1908627"/>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135337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hool girls enjoying a science experiment">
            <a:extLst>
              <a:ext uri="{FF2B5EF4-FFF2-40B4-BE49-F238E27FC236}">
                <a16:creationId xmlns:a16="http://schemas.microsoft.com/office/drawing/2014/main" id="{144C2726-2A01-48BB-BAAB-7C4046788C8F}"/>
              </a:ext>
            </a:extLst>
          </p:cNvPr>
          <p:cNvPicPr>
            <a:picLocks noChangeAspect="1"/>
          </p:cNvPicPr>
          <p:nvPr/>
        </p:nvPicPr>
        <p:blipFill>
          <a:blip r:embed="rId2">
            <a:extLst>
              <a:ext uri="{28A0092B-C50C-407E-A947-70E740481C1C}">
                <a14:useLocalDpi xmlns:a14="http://schemas.microsoft.com/office/drawing/2010/main" val="0"/>
              </a:ext>
            </a:extLst>
          </a:blip>
          <a:srcRect l="4395" r="4395"/>
          <a:stretch/>
        </p:blipFill>
        <p:spPr>
          <a:xfrm>
            <a:off x="8389398"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270387" y="359995"/>
            <a:ext cx="10668000" cy="1020417"/>
          </a:xfrm>
        </p:spPr>
        <p:txBody>
          <a:bodyPr/>
          <a:lstStyle/>
          <a:p>
            <a:r>
              <a:rPr lang="en-US" dirty="0"/>
              <a:t>School Readiness</a:t>
            </a:r>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596347" y="1391278"/>
            <a:ext cx="10668000" cy="5106727"/>
          </a:xfrm>
        </p:spPr>
        <p:txBody>
          <a:bodyPr vert="horz" lIns="91440" tIns="45720" rIns="91440" bIns="45720" rtlCol="0" anchor="t">
            <a:normAutofit lnSpcReduction="10000"/>
          </a:bodyPr>
          <a:lstStyle/>
          <a:p>
            <a:pPr algn="l"/>
            <a:r>
              <a:rPr lang="en-US" sz="2600" b="1" dirty="0">
                <a:solidFill>
                  <a:schemeClr val="bg1">
                    <a:lumMod val="95000"/>
                    <a:lumOff val="5000"/>
                    <a:alpha val="70000"/>
                  </a:schemeClr>
                </a:solidFill>
              </a:rPr>
              <a:t>What does school Readiness mean to you?</a:t>
            </a:r>
          </a:p>
          <a:p>
            <a:pPr algn="l"/>
            <a:r>
              <a:rPr lang="en-US" sz="2600" b="1" dirty="0">
                <a:solidFill>
                  <a:schemeClr val="bg1">
                    <a:lumMod val="95000"/>
                    <a:lumOff val="5000"/>
                    <a:alpha val="70000"/>
                  </a:schemeClr>
                </a:solidFill>
              </a:rPr>
              <a:t>Here are some common ideas:</a:t>
            </a:r>
          </a:p>
          <a:p>
            <a:pPr marL="457200" indent="-457200" algn="l">
              <a:buFont typeface="Arial" panose="020B0604020202020204" pitchFamily="34" charset="0"/>
              <a:buChar char="•"/>
            </a:pPr>
            <a:r>
              <a:rPr lang="en-US" sz="2600" dirty="0"/>
              <a:t>A curiosity to learn</a:t>
            </a:r>
          </a:p>
          <a:p>
            <a:pPr marL="457200" indent="-457200" algn="l">
              <a:buFont typeface="Arial" panose="020B0604020202020204" pitchFamily="34" charset="0"/>
              <a:buChar char="•"/>
            </a:pPr>
            <a:r>
              <a:rPr lang="en-US" sz="2600" dirty="0"/>
              <a:t>Relatively independent with their own personal care</a:t>
            </a:r>
          </a:p>
          <a:p>
            <a:pPr marL="457200" indent="-457200" algn="l">
              <a:buFont typeface="Arial" panose="020B0604020202020204" pitchFamily="34" charset="0"/>
              <a:buChar char="•"/>
            </a:pPr>
            <a:r>
              <a:rPr lang="en-US" sz="2600" dirty="0"/>
              <a:t>Wanting to go to school</a:t>
            </a:r>
          </a:p>
          <a:p>
            <a:pPr algn="l"/>
            <a:r>
              <a:rPr lang="en-US" sz="2600" dirty="0"/>
              <a:t>And are you ready to let them go….</a:t>
            </a:r>
            <a:endParaRPr lang="en-US" sz="2600" dirty="0">
              <a:solidFill>
                <a:schemeClr val="bg1">
                  <a:lumMod val="95000"/>
                  <a:lumOff val="5000"/>
                  <a:alpha val="70000"/>
                </a:schemeClr>
              </a:solidFill>
            </a:endParaRPr>
          </a:p>
          <a:p>
            <a:pPr algn="l"/>
            <a:r>
              <a:rPr lang="en-US" sz="2600" b="1" dirty="0">
                <a:solidFill>
                  <a:schemeClr val="bg1">
                    <a:lumMod val="95000"/>
                    <a:lumOff val="5000"/>
                    <a:alpha val="70000"/>
                  </a:schemeClr>
                </a:solidFill>
              </a:rPr>
              <a:t>Definition:</a:t>
            </a:r>
          </a:p>
          <a:p>
            <a:pPr algn="l"/>
            <a:r>
              <a:rPr lang="en-US" b="1" dirty="0">
                <a:solidFill>
                  <a:srgbClr val="FFFFFF"/>
                </a:solidFill>
                <a:ea typeface="+mn-lt"/>
                <a:cs typeface="+mn-lt"/>
              </a:rPr>
              <a:t>School Readiness</a:t>
            </a:r>
            <a:r>
              <a:rPr lang="en-US" dirty="0">
                <a:solidFill>
                  <a:srgbClr val="FFFFFF"/>
                </a:solidFill>
                <a:ea typeface="+mn-lt"/>
                <a:cs typeface="+mn-lt"/>
              </a:rPr>
              <a:t>" is a term often used to describe how ready children are socially, physically, and intellectually, to start school”</a:t>
            </a:r>
          </a:p>
          <a:p>
            <a:pPr algn="l"/>
            <a:endParaRPr lang="en-US" dirty="0">
              <a:solidFill>
                <a:srgbClr val="FFFFFF"/>
              </a:solidFill>
              <a:ea typeface="+mn-lt"/>
              <a:cs typeface="+mn-lt"/>
            </a:endParaRPr>
          </a:p>
          <a:p>
            <a:pPr algn="l"/>
            <a:endParaRPr lang="en-US" dirty="0">
              <a:solidFill>
                <a:srgbClr val="FFFFFF"/>
              </a:solidFill>
            </a:endParaRPr>
          </a:p>
          <a:p>
            <a:pPr algn="l"/>
            <a:endParaRPr lang="en-US" dirty="0">
              <a:solidFill>
                <a:srgbClr val="FFFFFF"/>
              </a:solidFill>
            </a:endParaRPr>
          </a:p>
        </p:txBody>
      </p:sp>
      <p:sp>
        <p:nvSpPr>
          <p:cNvPr id="5" name="Subtitle 2">
            <a:extLst>
              <a:ext uri="{FF2B5EF4-FFF2-40B4-BE49-F238E27FC236}">
                <a16:creationId xmlns:a16="http://schemas.microsoft.com/office/drawing/2014/main" id="{32D1B511-93EC-4564-9B05-8AEBEFE8EBF2}"/>
              </a:ext>
            </a:extLst>
          </p:cNvPr>
          <p:cNvSpPr txBox="1">
            <a:spLocks/>
          </p:cNvSpPr>
          <p:nvPr/>
        </p:nvSpPr>
        <p:spPr>
          <a:xfrm>
            <a:off x="596347" y="3278202"/>
            <a:ext cx="10668000" cy="2988989"/>
          </a:xfrm>
          <a:prstGeom prst="rect">
            <a:avLst/>
          </a:prstGeom>
        </p:spPr>
        <p:txBody>
          <a:bodyPr vert="horz" lIns="91440" tIns="45720" rIns="91440" bIns="45720" rtlCol="0" anchor="t">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600" b="1" dirty="0">
              <a:solidFill>
                <a:schemeClr val="bg1">
                  <a:lumMod val="95000"/>
                  <a:lumOff val="5000"/>
                  <a:alpha val="70000"/>
                </a:schemeClr>
              </a:solidFill>
            </a:endParaRPr>
          </a:p>
        </p:txBody>
      </p:sp>
    </p:spTree>
    <p:extLst>
      <p:ext uri="{BB962C8B-B14F-4D97-AF65-F5344CB8AC3E}">
        <p14:creationId xmlns:p14="http://schemas.microsoft.com/office/powerpoint/2010/main" val="30139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nodePh="1">
                                  <p:stCondLst>
                                    <p:cond delay="0"/>
                                  </p:stCondLst>
                                  <p:endCondLst>
                                    <p:cond evt="begin" delay="0">
                                      <p:tn val="61"/>
                                    </p:cond>
                                  </p:endCondLst>
                                  <p:childTnLst>
                                    <p:set>
                                      <p:cBhvr>
                                        <p:cTn id="62" dur="1" fill="hold">
                                          <p:stCondLst>
                                            <p:cond delay="0"/>
                                          </p:stCondLst>
                                        </p:cTn>
                                        <p:tgtEl>
                                          <p:spTgt spid="5">
                                            <p:txEl>
                                              <p:pRg st="0" end="0"/>
                                            </p:txEl>
                                          </p:spTgt>
                                        </p:tgtEl>
                                        <p:attrNameLst>
                                          <p:attrName>style.visibility</p:attrName>
                                        </p:attrNameLst>
                                      </p:cBhvr>
                                      <p:to>
                                        <p:strVal val="visible"/>
                                      </p:to>
                                    </p:set>
                                    <p:animEffect transition="in" filter="fade">
                                      <p:cBhvr>
                                        <p:cTn id="63" dur="1000"/>
                                        <p:tgtEl>
                                          <p:spTgt spid="5">
                                            <p:txEl>
                                              <p:pRg st="0" end="0"/>
                                            </p:txEl>
                                          </p:spTgt>
                                        </p:tgtEl>
                                      </p:cBhvr>
                                    </p:animEffect>
                                    <p:anim calcmode="lin" valueType="num">
                                      <p:cBhvr>
                                        <p:cTn id="6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D2AB8-198B-42CA-9673-44059B2694DE}"/>
              </a:ext>
            </a:extLst>
          </p:cNvPr>
          <p:cNvSpPr>
            <a:spLocks noGrp="1"/>
          </p:cNvSpPr>
          <p:nvPr>
            <p:ph type="ctrTitle"/>
          </p:nvPr>
        </p:nvSpPr>
        <p:spPr>
          <a:xfrm>
            <a:off x="589472" y="402566"/>
            <a:ext cx="10668000" cy="618227"/>
          </a:xfrm>
        </p:spPr>
        <p:txBody>
          <a:bodyPr>
            <a:normAutofit fontScale="90000"/>
          </a:bodyPr>
          <a:lstStyle/>
          <a:p>
            <a:r>
              <a:rPr lang="en-US" sz="4000" dirty="0"/>
              <a:t>What does School readiness look like?</a:t>
            </a:r>
          </a:p>
        </p:txBody>
      </p:sp>
      <p:sp>
        <p:nvSpPr>
          <p:cNvPr id="3" name="Subtitle 2">
            <a:extLst>
              <a:ext uri="{FF2B5EF4-FFF2-40B4-BE49-F238E27FC236}">
                <a16:creationId xmlns:a16="http://schemas.microsoft.com/office/drawing/2014/main" id="{85C2005B-1D62-4E8C-831A-9CB9DA0E6945}"/>
              </a:ext>
            </a:extLst>
          </p:cNvPr>
          <p:cNvSpPr>
            <a:spLocks noGrp="1"/>
          </p:cNvSpPr>
          <p:nvPr>
            <p:ph type="subTitle" idx="1"/>
          </p:nvPr>
        </p:nvSpPr>
        <p:spPr>
          <a:xfrm>
            <a:off x="531962" y="1150188"/>
            <a:ext cx="10668000" cy="1078302"/>
          </a:xfrm>
        </p:spPr>
        <p:txBody>
          <a:bodyPr vert="horz" lIns="91440" tIns="45720" rIns="91440" bIns="45720" rtlCol="0" anchor="t">
            <a:normAutofit/>
          </a:bodyPr>
          <a:lstStyle/>
          <a:p>
            <a:pPr algn="l"/>
            <a:r>
              <a:rPr lang="en-US" b="1" dirty="0">
                <a:solidFill>
                  <a:schemeClr val="bg1"/>
                </a:solidFill>
              </a:rPr>
              <a:t>Some of the Characteristics that we look for before a child is ready for Primary school is; </a:t>
            </a:r>
            <a:endParaRPr lang="en-US" b="1">
              <a:solidFill>
                <a:schemeClr val="bg1"/>
              </a:solidFill>
            </a:endParaRPr>
          </a:p>
          <a:p>
            <a:endParaRPr lang="en-US" dirty="0"/>
          </a:p>
        </p:txBody>
      </p:sp>
      <p:sp>
        <p:nvSpPr>
          <p:cNvPr id="4" name="TextBox 3">
            <a:extLst>
              <a:ext uri="{FF2B5EF4-FFF2-40B4-BE49-F238E27FC236}">
                <a16:creationId xmlns:a16="http://schemas.microsoft.com/office/drawing/2014/main" id="{65325915-03B5-447F-91A1-0E80001408FD}"/>
              </a:ext>
            </a:extLst>
          </p:cNvPr>
          <p:cNvSpPr txBox="1"/>
          <p:nvPr/>
        </p:nvSpPr>
        <p:spPr>
          <a:xfrm>
            <a:off x="813759" y="2165230"/>
            <a:ext cx="731519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Independent in toileting</a:t>
            </a:r>
            <a:endParaRPr lang="en-US" sz="2400" dirty="0"/>
          </a:p>
          <a:p>
            <a:pPr algn="l"/>
            <a:endParaRPr lang="en-US" dirty="0"/>
          </a:p>
        </p:txBody>
      </p:sp>
      <p:sp>
        <p:nvSpPr>
          <p:cNvPr id="5" name="TextBox 4">
            <a:extLst>
              <a:ext uri="{FF2B5EF4-FFF2-40B4-BE49-F238E27FC236}">
                <a16:creationId xmlns:a16="http://schemas.microsoft.com/office/drawing/2014/main" id="{2B367B3F-1724-4F63-92C6-6B4F64A7312F}"/>
              </a:ext>
            </a:extLst>
          </p:cNvPr>
          <p:cNvSpPr txBox="1"/>
          <p:nvPr/>
        </p:nvSpPr>
        <p:spPr>
          <a:xfrm>
            <a:off x="841615" y="2667539"/>
            <a:ext cx="5791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t>Able to dress themselves</a:t>
            </a:r>
            <a:endParaRPr lang="en-US"/>
          </a:p>
        </p:txBody>
      </p:sp>
      <p:sp>
        <p:nvSpPr>
          <p:cNvPr id="6" name="TextBox 5">
            <a:extLst>
              <a:ext uri="{FF2B5EF4-FFF2-40B4-BE49-F238E27FC236}">
                <a16:creationId xmlns:a16="http://schemas.microsoft.com/office/drawing/2014/main" id="{6495CCDF-0BB1-4CBD-9533-F47D8B4D4336}"/>
              </a:ext>
            </a:extLst>
          </p:cNvPr>
          <p:cNvSpPr txBox="1"/>
          <p:nvPr/>
        </p:nvSpPr>
        <p:spPr>
          <a:xfrm>
            <a:off x="840716" y="3126716"/>
            <a:ext cx="675448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2400" dirty="0">
                <a:latin typeface="Avenir Next LT Pro"/>
                <a:ea typeface="Helvetica Neue"/>
                <a:cs typeface="Helvetica Neue"/>
              </a:rPr>
              <a:t>Understands expected levels of </a:t>
            </a:r>
            <a:r>
              <a:rPr lang="en-US" sz="2400" dirty="0" err="1">
                <a:latin typeface="Avenir Next LT Pro"/>
                <a:ea typeface="Helvetica Neue"/>
                <a:cs typeface="Helvetica Neue"/>
              </a:rPr>
              <a:t>behaviour</a:t>
            </a:r>
            <a:endParaRPr lang="en-US" sz="2400" dirty="0" err="1">
              <a:latin typeface="Avenir Next LT Pro"/>
            </a:endParaRPr>
          </a:p>
        </p:txBody>
      </p:sp>
      <p:sp>
        <p:nvSpPr>
          <p:cNvPr id="7" name="TextBox 6">
            <a:extLst>
              <a:ext uri="{FF2B5EF4-FFF2-40B4-BE49-F238E27FC236}">
                <a16:creationId xmlns:a16="http://schemas.microsoft.com/office/drawing/2014/main" id="{F5BFC505-9C1D-4E1C-9181-9F9327795E99}"/>
              </a:ext>
            </a:extLst>
          </p:cNvPr>
          <p:cNvSpPr txBox="1"/>
          <p:nvPr/>
        </p:nvSpPr>
        <p:spPr>
          <a:xfrm>
            <a:off x="839817" y="4491666"/>
            <a:ext cx="488542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Can sit still for a short period</a:t>
            </a:r>
            <a:endParaRPr lang="en-US" sz="2400" dirty="0"/>
          </a:p>
          <a:p>
            <a:pPr algn="l"/>
            <a:endParaRPr lang="en-US" sz="2400" dirty="0"/>
          </a:p>
        </p:txBody>
      </p:sp>
      <p:sp>
        <p:nvSpPr>
          <p:cNvPr id="8" name="TextBox 7">
            <a:extLst>
              <a:ext uri="{FF2B5EF4-FFF2-40B4-BE49-F238E27FC236}">
                <a16:creationId xmlns:a16="http://schemas.microsoft.com/office/drawing/2014/main" id="{A1FAF344-2D9A-4DDB-8634-203BB6890F15}"/>
              </a:ext>
            </a:extLst>
          </p:cNvPr>
          <p:cNvSpPr txBox="1"/>
          <p:nvPr/>
        </p:nvSpPr>
        <p:spPr>
          <a:xfrm>
            <a:off x="838918" y="3599372"/>
            <a:ext cx="469852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Confidence and self-esteem</a:t>
            </a:r>
            <a:endParaRPr lang="en-US" sz="2400" dirty="0"/>
          </a:p>
          <a:p>
            <a:pPr algn="l"/>
            <a:endParaRPr lang="en-US" dirty="0"/>
          </a:p>
        </p:txBody>
      </p:sp>
      <p:sp>
        <p:nvSpPr>
          <p:cNvPr id="9" name="TextBox 8">
            <a:extLst>
              <a:ext uri="{FF2B5EF4-FFF2-40B4-BE49-F238E27FC236}">
                <a16:creationId xmlns:a16="http://schemas.microsoft.com/office/drawing/2014/main" id="{970170B6-F85A-4544-9E35-5724D3E7350B}"/>
              </a:ext>
            </a:extLst>
          </p:cNvPr>
          <p:cNvSpPr txBox="1"/>
          <p:nvPr/>
        </p:nvSpPr>
        <p:spPr>
          <a:xfrm>
            <a:off x="838021" y="4058548"/>
            <a:ext cx="475603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Can take turns and share</a:t>
            </a:r>
            <a:endParaRPr lang="en-US" sz="2400" dirty="0"/>
          </a:p>
          <a:p>
            <a:pPr algn="l"/>
            <a:endParaRPr lang="en-US" sz="2400" dirty="0"/>
          </a:p>
        </p:txBody>
      </p:sp>
      <p:sp>
        <p:nvSpPr>
          <p:cNvPr id="10" name="TextBox 9">
            <a:extLst>
              <a:ext uri="{FF2B5EF4-FFF2-40B4-BE49-F238E27FC236}">
                <a16:creationId xmlns:a16="http://schemas.microsoft.com/office/drawing/2014/main" id="{111E7314-7324-4189-88E0-8D55EE4FAE12}"/>
              </a:ext>
            </a:extLst>
          </p:cNvPr>
          <p:cNvSpPr txBox="1"/>
          <p:nvPr/>
        </p:nvSpPr>
        <p:spPr>
          <a:xfrm>
            <a:off x="837121" y="4949047"/>
            <a:ext cx="531674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Can separate from parents/</a:t>
            </a:r>
            <a:r>
              <a:rPr lang="en-US" sz="2400" dirty="0" err="1">
                <a:ea typeface="+mn-lt"/>
                <a:cs typeface="+mn-lt"/>
              </a:rPr>
              <a:t>carers</a:t>
            </a:r>
            <a:endParaRPr lang="en-US" sz="2400" dirty="0" err="1"/>
          </a:p>
          <a:p>
            <a:pPr algn="l"/>
            <a:endParaRPr lang="en-US" sz="2400" dirty="0"/>
          </a:p>
        </p:txBody>
      </p:sp>
      <p:sp>
        <p:nvSpPr>
          <p:cNvPr id="11" name="TextBox 10">
            <a:extLst>
              <a:ext uri="{FF2B5EF4-FFF2-40B4-BE49-F238E27FC236}">
                <a16:creationId xmlns:a16="http://schemas.microsoft.com/office/drawing/2014/main" id="{CF94245D-C87B-4426-9572-C11C7A8DF5D2}"/>
              </a:ext>
            </a:extLst>
          </p:cNvPr>
          <p:cNvSpPr txBox="1"/>
          <p:nvPr/>
        </p:nvSpPr>
        <p:spPr>
          <a:xfrm>
            <a:off x="807469" y="6242109"/>
            <a:ext cx="942867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t>Can</a:t>
            </a:r>
            <a:r>
              <a:rPr lang="en-US" sz="2400" dirty="0">
                <a:ea typeface="+mn-lt"/>
                <a:cs typeface="+mn-lt"/>
              </a:rPr>
              <a:t> actively learn and creatively and critically think</a:t>
            </a:r>
            <a:endParaRPr lang="en-US" sz="2400" dirty="0"/>
          </a:p>
          <a:p>
            <a:pPr algn="l"/>
            <a:endParaRPr lang="en-US" sz="2400" dirty="0"/>
          </a:p>
        </p:txBody>
      </p:sp>
      <p:sp>
        <p:nvSpPr>
          <p:cNvPr id="12" name="TextBox 11">
            <a:extLst>
              <a:ext uri="{FF2B5EF4-FFF2-40B4-BE49-F238E27FC236}">
                <a16:creationId xmlns:a16="http://schemas.microsoft.com/office/drawing/2014/main" id="{4A6A846E-35DE-4E5C-8A55-789F1D4E968F}"/>
              </a:ext>
            </a:extLst>
          </p:cNvPr>
          <p:cNvSpPr txBox="1"/>
          <p:nvPr/>
        </p:nvSpPr>
        <p:spPr>
          <a:xfrm>
            <a:off x="835324" y="5407324"/>
            <a:ext cx="11211462" cy="12434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ea typeface="+mn-lt"/>
                <a:cs typeface="+mn-lt"/>
              </a:rPr>
              <a:t>Communication and language skills needed to communicate needs and listen to others</a:t>
            </a:r>
            <a:endParaRPr lang="en-US" sz="2400" dirty="0"/>
          </a:p>
          <a:p>
            <a:pPr algn="l"/>
            <a:endParaRPr lang="en-US" sz="2400" dirty="0"/>
          </a:p>
        </p:txBody>
      </p:sp>
    </p:spTree>
    <p:extLst>
      <p:ext uri="{BB962C8B-B14F-4D97-AF65-F5344CB8AC3E}">
        <p14:creationId xmlns:p14="http://schemas.microsoft.com/office/powerpoint/2010/main" val="290531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09D2-C4FB-4653-A15E-A776ACDCCAE6}"/>
              </a:ext>
            </a:extLst>
          </p:cNvPr>
          <p:cNvSpPr>
            <a:spLocks noGrp="1"/>
          </p:cNvSpPr>
          <p:nvPr>
            <p:ph type="ctrTitle"/>
          </p:nvPr>
        </p:nvSpPr>
        <p:spPr>
          <a:xfrm>
            <a:off x="488829" y="517584"/>
            <a:ext cx="10668000" cy="1092680"/>
          </a:xfrm>
        </p:spPr>
        <p:txBody>
          <a:bodyPr>
            <a:normAutofit/>
          </a:bodyPr>
          <a:lstStyle/>
          <a:p>
            <a:pPr algn="l"/>
            <a:r>
              <a:rPr lang="en-US" sz="2800" b="1" dirty="0">
                <a:solidFill>
                  <a:schemeClr val="bg1"/>
                </a:solidFill>
                <a:latin typeface="Avenir Next LT Pro"/>
              </a:rPr>
              <a:t>Some of the Characteristics we may notice </a:t>
            </a:r>
            <a:br>
              <a:rPr lang="en-US" sz="2800" b="1" dirty="0">
                <a:solidFill>
                  <a:schemeClr val="bg1"/>
                </a:solidFill>
                <a:latin typeface="Avenir Next LT Pro"/>
              </a:rPr>
            </a:br>
            <a:r>
              <a:rPr lang="en-US" sz="2800" b="1" dirty="0">
                <a:solidFill>
                  <a:schemeClr val="bg1"/>
                </a:solidFill>
                <a:latin typeface="Avenir Next LT Pro"/>
              </a:rPr>
              <a:t>when a child is ready for Secondary school is;</a:t>
            </a:r>
          </a:p>
        </p:txBody>
      </p:sp>
      <p:sp>
        <p:nvSpPr>
          <p:cNvPr id="4" name="TextBox 3">
            <a:extLst>
              <a:ext uri="{FF2B5EF4-FFF2-40B4-BE49-F238E27FC236}">
                <a16:creationId xmlns:a16="http://schemas.microsoft.com/office/drawing/2014/main" id="{4A64FB6E-7EC2-4C8E-AF0D-7E0A628D2415}"/>
              </a:ext>
            </a:extLst>
          </p:cNvPr>
          <p:cNvSpPr txBox="1"/>
          <p:nvPr/>
        </p:nvSpPr>
        <p:spPr>
          <a:xfrm>
            <a:off x="828136" y="3056626"/>
            <a:ext cx="544614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400" dirty="0"/>
              <a:t>Wanting to socialise more</a:t>
            </a:r>
          </a:p>
        </p:txBody>
      </p:sp>
      <p:sp>
        <p:nvSpPr>
          <p:cNvPr id="5" name="TextBox 4">
            <a:extLst>
              <a:ext uri="{FF2B5EF4-FFF2-40B4-BE49-F238E27FC236}">
                <a16:creationId xmlns:a16="http://schemas.microsoft.com/office/drawing/2014/main" id="{1AE45061-F38B-4328-BED5-591CA0408712}"/>
              </a:ext>
            </a:extLst>
          </p:cNvPr>
          <p:cNvSpPr txBox="1"/>
          <p:nvPr/>
        </p:nvSpPr>
        <p:spPr>
          <a:xfrm>
            <a:off x="827237" y="2495011"/>
            <a:ext cx="581995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t>Looking towards their future goals</a:t>
            </a:r>
          </a:p>
        </p:txBody>
      </p:sp>
      <p:sp>
        <p:nvSpPr>
          <p:cNvPr id="6" name="TextBox 5">
            <a:extLst>
              <a:ext uri="{FF2B5EF4-FFF2-40B4-BE49-F238E27FC236}">
                <a16:creationId xmlns:a16="http://schemas.microsoft.com/office/drawing/2014/main" id="{A41F64C5-6547-409B-AB4D-C4903A471D03}"/>
              </a:ext>
            </a:extLst>
          </p:cNvPr>
          <p:cNvSpPr txBox="1"/>
          <p:nvPr/>
        </p:nvSpPr>
        <p:spPr>
          <a:xfrm>
            <a:off x="826339" y="1919018"/>
            <a:ext cx="620814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t>Starting to become more independent</a:t>
            </a:r>
            <a:endParaRPr lang="en-US" dirty="0"/>
          </a:p>
        </p:txBody>
      </p:sp>
      <p:sp>
        <p:nvSpPr>
          <p:cNvPr id="7" name="TextBox 6">
            <a:extLst>
              <a:ext uri="{FF2B5EF4-FFF2-40B4-BE49-F238E27FC236}">
                <a16:creationId xmlns:a16="http://schemas.microsoft.com/office/drawing/2014/main" id="{6157E3E0-DF2F-45C4-9559-077AA08E8065}"/>
              </a:ext>
            </a:extLst>
          </p:cNvPr>
          <p:cNvSpPr txBox="1"/>
          <p:nvPr/>
        </p:nvSpPr>
        <p:spPr>
          <a:xfrm>
            <a:off x="2018761" y="515302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p:txBody>
      </p:sp>
      <p:sp>
        <p:nvSpPr>
          <p:cNvPr id="8" name="TextBox 7">
            <a:extLst>
              <a:ext uri="{FF2B5EF4-FFF2-40B4-BE49-F238E27FC236}">
                <a16:creationId xmlns:a16="http://schemas.microsoft.com/office/drawing/2014/main" id="{83A279DB-03AB-4A02-B515-D028D9C6A9F9}"/>
              </a:ext>
            </a:extLst>
          </p:cNvPr>
          <p:cNvSpPr txBox="1"/>
          <p:nvPr/>
        </p:nvSpPr>
        <p:spPr>
          <a:xfrm>
            <a:off x="824541" y="3685636"/>
            <a:ext cx="862353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t>Outgrowing activities they used to enjoy and changing their interests</a:t>
            </a:r>
          </a:p>
        </p:txBody>
      </p:sp>
      <p:pic>
        <p:nvPicPr>
          <p:cNvPr id="11" name="Picture 10">
            <a:extLst>
              <a:ext uri="{FF2B5EF4-FFF2-40B4-BE49-F238E27FC236}">
                <a16:creationId xmlns:a16="http://schemas.microsoft.com/office/drawing/2014/main" id="{DAFEABBC-F299-4ADC-BC57-E73CBB310640}"/>
              </a:ext>
            </a:extLst>
          </p:cNvPr>
          <p:cNvPicPr>
            <a:picLocks noChangeAspect="1"/>
          </p:cNvPicPr>
          <p:nvPr/>
        </p:nvPicPr>
        <p:blipFill>
          <a:blip r:embed="rId2"/>
          <a:stretch>
            <a:fillRect/>
          </a:stretch>
        </p:blipFill>
        <p:spPr>
          <a:xfrm>
            <a:off x="8387766" y="0"/>
            <a:ext cx="3804234" cy="2780017"/>
          </a:xfrm>
          <a:prstGeom prst="rect">
            <a:avLst/>
          </a:prstGeom>
        </p:spPr>
      </p:pic>
      <p:pic>
        <p:nvPicPr>
          <p:cNvPr id="12" name="Picture 11" descr="Boy in park holding magnifying glass to eye with friends">
            <a:extLst>
              <a:ext uri="{FF2B5EF4-FFF2-40B4-BE49-F238E27FC236}">
                <a16:creationId xmlns:a16="http://schemas.microsoft.com/office/drawing/2014/main" id="{69F42F0B-A85F-4C6E-B85B-8D2DE4CBD664}"/>
              </a:ext>
            </a:extLst>
          </p:cNvPr>
          <p:cNvPicPr>
            <a:picLocks noChangeAspect="1"/>
          </p:cNvPicPr>
          <p:nvPr/>
        </p:nvPicPr>
        <p:blipFill>
          <a:blip r:embed="rId3">
            <a:extLst>
              <a:ext uri="{28A0092B-C50C-407E-A947-70E740481C1C}">
                <a14:useLocalDpi xmlns:a14="http://schemas.microsoft.com/office/drawing/2010/main" val="0"/>
              </a:ext>
            </a:extLst>
          </a:blip>
          <a:srcRect t="25297" b="25297"/>
          <a:stretch/>
        </p:blipFill>
        <p:spPr>
          <a:xfrm>
            <a:off x="1032923" y="4949373"/>
            <a:ext cx="5796193" cy="1908627"/>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109316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CF02B-202E-4847-B98F-C1D869DFC5E5}"/>
              </a:ext>
            </a:extLst>
          </p:cNvPr>
          <p:cNvSpPr>
            <a:spLocks noGrp="1"/>
          </p:cNvSpPr>
          <p:nvPr>
            <p:ph type="ctrTitle"/>
          </p:nvPr>
        </p:nvSpPr>
        <p:spPr>
          <a:xfrm>
            <a:off x="762000" y="474453"/>
            <a:ext cx="10668000" cy="1236452"/>
          </a:xfrm>
        </p:spPr>
        <p:txBody>
          <a:bodyPr>
            <a:normAutofit fontScale="90000"/>
          </a:bodyPr>
          <a:lstStyle/>
          <a:p>
            <a:r>
              <a:rPr lang="en-US" dirty="0"/>
              <a:t>What if my child is suffering from </a:t>
            </a:r>
            <a:r>
              <a:rPr lang="en-US"/>
              <a:t>separation anxiety?</a:t>
            </a:r>
            <a:endParaRPr lang="en-US" dirty="0"/>
          </a:p>
        </p:txBody>
      </p:sp>
      <p:sp>
        <p:nvSpPr>
          <p:cNvPr id="3" name="Subtitle 2">
            <a:extLst>
              <a:ext uri="{FF2B5EF4-FFF2-40B4-BE49-F238E27FC236}">
                <a16:creationId xmlns:a16="http://schemas.microsoft.com/office/drawing/2014/main" id="{8BC01809-3E06-46A1-81AB-D6305D882A5C}"/>
              </a:ext>
            </a:extLst>
          </p:cNvPr>
          <p:cNvSpPr>
            <a:spLocks noGrp="1"/>
          </p:cNvSpPr>
          <p:nvPr>
            <p:ph type="subTitle" idx="1"/>
          </p:nvPr>
        </p:nvSpPr>
        <p:spPr>
          <a:xfrm>
            <a:off x="762000" y="1710905"/>
            <a:ext cx="10668000" cy="1035170"/>
          </a:xfrm>
        </p:spPr>
        <p:txBody>
          <a:bodyPr vert="horz" lIns="91440" tIns="45720" rIns="91440" bIns="45720" rtlCol="0" anchor="t">
            <a:normAutofit/>
          </a:bodyPr>
          <a:lstStyle/>
          <a:p>
            <a:pPr algn="l"/>
            <a:r>
              <a:rPr lang="en-US" sz="2000" b="1" dirty="0">
                <a:solidFill>
                  <a:schemeClr val="bg1"/>
                </a:solidFill>
              </a:rPr>
              <a:t>It's common for most children to experience some separation anxiety, but what can we do to help?</a:t>
            </a:r>
          </a:p>
        </p:txBody>
      </p:sp>
      <p:sp>
        <p:nvSpPr>
          <p:cNvPr id="4" name="TextBox 3">
            <a:extLst>
              <a:ext uri="{FF2B5EF4-FFF2-40B4-BE49-F238E27FC236}">
                <a16:creationId xmlns:a16="http://schemas.microsoft.com/office/drawing/2014/main" id="{CF94BDB7-209E-4173-B9E8-2178B75403D0}"/>
              </a:ext>
            </a:extLst>
          </p:cNvPr>
          <p:cNvSpPr txBox="1"/>
          <p:nvPr/>
        </p:nvSpPr>
        <p:spPr>
          <a:xfrm>
            <a:off x="583721" y="2654060"/>
            <a:ext cx="93711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2000" dirty="0">
                <a:solidFill>
                  <a:srgbClr val="FFFFFF"/>
                </a:solidFill>
                <a:latin typeface="Avenir Next LT Pro"/>
                <a:ea typeface="Work Sans"/>
                <a:cs typeface="Work Sans"/>
              </a:rPr>
              <a:t>Avoid overscheduling. Focus on playtime, downtime, and healthy sleep habits</a:t>
            </a:r>
            <a:endParaRPr lang="en-US" sz="2000" dirty="0">
              <a:solidFill>
                <a:srgbClr val="FFFFFF"/>
              </a:solidFill>
              <a:latin typeface="Avenir Next LT Pro"/>
            </a:endParaRPr>
          </a:p>
        </p:txBody>
      </p:sp>
      <p:sp>
        <p:nvSpPr>
          <p:cNvPr id="5" name="TextBox 4">
            <a:extLst>
              <a:ext uri="{FF2B5EF4-FFF2-40B4-BE49-F238E27FC236}">
                <a16:creationId xmlns:a16="http://schemas.microsoft.com/office/drawing/2014/main" id="{5B835AA2-A58C-410F-B72F-19C186B67E1B}"/>
              </a:ext>
            </a:extLst>
          </p:cNvPr>
          <p:cNvSpPr txBox="1"/>
          <p:nvPr/>
        </p:nvSpPr>
        <p:spPr>
          <a:xfrm>
            <a:off x="582822" y="4522218"/>
            <a:ext cx="1011878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2000" dirty="0">
                <a:solidFill>
                  <a:srgbClr val="FFFFFF"/>
                </a:solidFill>
                <a:latin typeface="Avenir Next LT Pro"/>
                <a:ea typeface="Work Sans"/>
                <a:cs typeface="Work Sans"/>
              </a:rPr>
              <a:t>Help your child reframe anxious thoughts by coming up with a list of positive thoughts (it even helps to write these on cards and put them in the backpack)</a:t>
            </a:r>
            <a:endParaRPr lang="en-US" sz="2000" dirty="0">
              <a:solidFill>
                <a:srgbClr val="FFFFFF"/>
              </a:solidFill>
              <a:latin typeface="Avenir Next LT Pro"/>
            </a:endParaRPr>
          </a:p>
        </p:txBody>
      </p:sp>
      <p:sp>
        <p:nvSpPr>
          <p:cNvPr id="6" name="TextBox 5">
            <a:extLst>
              <a:ext uri="{FF2B5EF4-FFF2-40B4-BE49-F238E27FC236}">
                <a16:creationId xmlns:a16="http://schemas.microsoft.com/office/drawing/2014/main" id="{6C5E7C21-6A95-4448-A7E7-48DE581100BB}"/>
              </a:ext>
            </a:extLst>
          </p:cNvPr>
          <p:cNvSpPr txBox="1"/>
          <p:nvPr/>
        </p:nvSpPr>
        <p:spPr>
          <a:xfrm>
            <a:off x="538792" y="5297698"/>
            <a:ext cx="7789652"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dirty="0">
                <a:ea typeface="+mn-lt"/>
                <a:cs typeface="+mn-lt"/>
              </a:rPr>
              <a:t>Alert your child to changes in routine ahead of time</a:t>
            </a:r>
            <a:endParaRPr lang="en-US" sz="2000" dirty="0"/>
          </a:p>
          <a:p>
            <a:pPr algn="l"/>
            <a:endParaRPr lang="en-US" dirty="0"/>
          </a:p>
        </p:txBody>
      </p:sp>
      <p:sp>
        <p:nvSpPr>
          <p:cNvPr id="7" name="TextBox 6">
            <a:extLst>
              <a:ext uri="{FF2B5EF4-FFF2-40B4-BE49-F238E27FC236}">
                <a16:creationId xmlns:a16="http://schemas.microsoft.com/office/drawing/2014/main" id="{B6EE9B49-55F6-4DD5-BFD0-13FDA370C5FD}"/>
              </a:ext>
            </a:extLst>
          </p:cNvPr>
          <p:cNvSpPr txBox="1"/>
          <p:nvPr/>
        </p:nvSpPr>
        <p:spPr>
          <a:xfrm>
            <a:off x="581026" y="3427741"/>
            <a:ext cx="1086640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dirty="0">
                <a:ea typeface="+mn-lt"/>
                <a:cs typeface="+mn-lt"/>
              </a:rPr>
              <a:t>Make a plan to help your child transition to school in the morning (arrive early, act as the teacher’s helper before the other kids arrive, get some exercise on the playground before the bell rings)</a:t>
            </a:r>
            <a:endParaRPr lang="en-US" sz="2000" dirty="0"/>
          </a:p>
          <a:p>
            <a:pPr algn="l"/>
            <a:endParaRPr lang="en-US" dirty="0"/>
          </a:p>
        </p:txBody>
      </p:sp>
      <p:sp>
        <p:nvSpPr>
          <p:cNvPr id="9" name="TextBox 8">
            <a:extLst>
              <a:ext uri="{FF2B5EF4-FFF2-40B4-BE49-F238E27FC236}">
                <a16:creationId xmlns:a16="http://schemas.microsoft.com/office/drawing/2014/main" id="{65924C7A-7F7D-4C53-BC72-AB7D8DE1ACA7}"/>
              </a:ext>
            </a:extLst>
          </p:cNvPr>
          <p:cNvSpPr txBox="1"/>
          <p:nvPr/>
        </p:nvSpPr>
        <p:spPr>
          <a:xfrm>
            <a:off x="582822" y="5844935"/>
            <a:ext cx="11383991"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dirty="0">
                <a:ea typeface="+mn-lt"/>
                <a:cs typeface="+mn-lt"/>
              </a:rPr>
              <a:t>Empathize with your child and comment on progress made – </a:t>
            </a:r>
            <a:r>
              <a:rPr lang="en-US" sz="2000" b="1" dirty="0">
                <a:ea typeface="+mn-lt"/>
                <a:cs typeface="+mn-lt"/>
              </a:rPr>
              <a:t>Keep your cool</a:t>
            </a:r>
            <a:r>
              <a:rPr lang="en-US" sz="2000" dirty="0">
                <a:ea typeface="+mn-lt"/>
                <a:cs typeface="+mn-lt"/>
              </a:rPr>
              <a:t> - Try not to disregard your child's feelings. - </a:t>
            </a:r>
            <a:r>
              <a:rPr lang="en-US" sz="2000" i="1" dirty="0">
                <a:ea typeface="+mn-lt"/>
                <a:cs typeface="+mn-lt"/>
              </a:rPr>
              <a:t>they may be hard for, us as adults to understand, but for children they are really important feelings and hard for them to process and control. </a:t>
            </a:r>
            <a:endParaRPr lang="en-US" sz="2000" i="1" dirty="0"/>
          </a:p>
          <a:p>
            <a:pPr algn="l"/>
            <a:endParaRPr lang="en-US" dirty="0"/>
          </a:p>
        </p:txBody>
      </p:sp>
    </p:spTree>
    <p:extLst>
      <p:ext uri="{BB962C8B-B14F-4D97-AF65-F5344CB8AC3E}">
        <p14:creationId xmlns:p14="http://schemas.microsoft.com/office/powerpoint/2010/main" val="255573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A6EF5A53-0A64-4CA5-B9C7-1CB97CB5C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3" name="Freeform: Shape 12">
            <a:extLst>
              <a:ext uri="{FF2B5EF4-FFF2-40B4-BE49-F238E27FC236}">
                <a16:creationId xmlns:a16="http://schemas.microsoft.com/office/drawing/2014/main" id="{19E083F6-57F4-487B-A766-EA0462B1E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useBgFill="1">
        <p:nvSpPr>
          <p:cNvPr id="15" name="Rectangle 14">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4584B601-A21F-448B-8E1D-DFDAD70316DD}"/>
              </a:ext>
            </a:extLst>
          </p:cNvPr>
          <p:cNvPicPr>
            <a:picLocks noChangeAspect="1"/>
          </p:cNvPicPr>
          <p:nvPr/>
        </p:nvPicPr>
        <p:blipFill>
          <a:blip r:embed="rId2">
            <a:extLst>
              <a:ext uri="{28A0092B-C50C-407E-A947-70E740481C1C}">
                <a14:useLocalDpi xmlns:a14="http://schemas.microsoft.com/office/drawing/2010/main" val="0"/>
              </a:ext>
            </a:extLst>
          </a:blip>
          <a:srcRect l="18094" r="18094"/>
          <a:stretch/>
        </p:blipFill>
        <p:spPr>
          <a:xfrm>
            <a:off x="6613177" y="0"/>
            <a:ext cx="5578824" cy="6028246"/>
          </a:xfrm>
          <a:custGeom>
            <a:avLst/>
            <a:gdLst/>
            <a:ahLst/>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p:spPr>
      </p:pic>
      <p:sp>
        <p:nvSpPr>
          <p:cNvPr id="17" name="Freeform: Shape 16">
            <a:extLst>
              <a:ext uri="{FF2B5EF4-FFF2-40B4-BE49-F238E27FC236}">
                <a16:creationId xmlns:a16="http://schemas.microsoft.com/office/drawing/2014/main" id="{3362A0EA-3E81-4464-94B8-70BE5870E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Subtitle 2">
            <a:extLst>
              <a:ext uri="{FF2B5EF4-FFF2-40B4-BE49-F238E27FC236}">
                <a16:creationId xmlns:a16="http://schemas.microsoft.com/office/drawing/2014/main" id="{25E861A7-1696-4BDE-A9F6-A9316899DD19}"/>
              </a:ext>
            </a:extLst>
          </p:cNvPr>
          <p:cNvSpPr>
            <a:spLocks noGrp="1"/>
          </p:cNvSpPr>
          <p:nvPr>
            <p:ph type="subTitle" idx="1"/>
          </p:nvPr>
        </p:nvSpPr>
        <p:spPr>
          <a:xfrm>
            <a:off x="115019" y="1509623"/>
            <a:ext cx="6369169" cy="5147095"/>
          </a:xfrm>
        </p:spPr>
        <p:txBody>
          <a:bodyPr vert="horz" lIns="91440" tIns="45720" rIns="91440" bIns="45720" rtlCol="0" anchor="t">
            <a:normAutofit fontScale="92500" lnSpcReduction="20000"/>
          </a:bodyPr>
          <a:lstStyle/>
          <a:p>
            <a:pPr algn="l">
              <a:lnSpc>
                <a:spcPct val="115000"/>
              </a:lnSpc>
            </a:pPr>
            <a:endParaRPr lang="en-US" sz="2000" b="1" dirty="0">
              <a:solidFill>
                <a:schemeClr val="bg1"/>
              </a:solidFill>
            </a:endParaRPr>
          </a:p>
          <a:p>
            <a:pPr algn="l">
              <a:lnSpc>
                <a:spcPct val="114999"/>
              </a:lnSpc>
            </a:pPr>
            <a:endParaRPr lang="en-US" sz="1800" b="1" dirty="0">
              <a:solidFill>
                <a:schemeClr val="bg1"/>
              </a:solidFill>
            </a:endParaRPr>
          </a:p>
          <a:p>
            <a:pPr algn="l">
              <a:lnSpc>
                <a:spcPct val="115000"/>
              </a:lnSpc>
            </a:pPr>
            <a:r>
              <a:rPr lang="en-US" u="sng" dirty="0">
                <a:solidFill>
                  <a:srgbClr val="FFFFFF"/>
                </a:solidFill>
              </a:rPr>
              <a:t>The Kissing Hand – </a:t>
            </a:r>
            <a:r>
              <a:rPr lang="en-US" i="1" dirty="0">
                <a:solidFill>
                  <a:srgbClr val="FFFFFF"/>
                </a:solidFill>
              </a:rPr>
              <a:t>if you type this on </a:t>
            </a:r>
            <a:r>
              <a:rPr lang="en-US" i="1" dirty="0" err="1">
                <a:solidFill>
                  <a:srgbClr val="FFFFFF"/>
                </a:solidFill>
              </a:rPr>
              <a:t>youtube</a:t>
            </a:r>
            <a:r>
              <a:rPr lang="en-US" i="1" dirty="0">
                <a:solidFill>
                  <a:srgbClr val="FFFFFF"/>
                </a:solidFill>
              </a:rPr>
              <a:t> you can read it for free</a:t>
            </a:r>
            <a:endParaRPr lang="en-US" u="sng" dirty="0">
              <a:solidFill>
                <a:srgbClr val="FFFFFF"/>
              </a:solidFill>
            </a:endParaRPr>
          </a:p>
          <a:p>
            <a:pPr algn="l">
              <a:lnSpc>
                <a:spcPct val="114999"/>
              </a:lnSpc>
            </a:pPr>
            <a:endParaRPr lang="en-US" u="sng" dirty="0"/>
          </a:p>
          <a:p>
            <a:pPr algn="l">
              <a:lnSpc>
                <a:spcPct val="115000"/>
              </a:lnSpc>
            </a:pPr>
            <a:r>
              <a:rPr lang="en-US" sz="1300" b="1" dirty="0">
                <a:solidFill>
                  <a:srgbClr val="FFFFFF"/>
                </a:solidFill>
              </a:rPr>
              <a:t>  </a:t>
            </a:r>
            <a:r>
              <a:rPr lang="en-US" sz="2000" b="1" dirty="0">
                <a:solidFill>
                  <a:srgbClr val="FFFFFF"/>
                </a:solidFill>
              </a:rPr>
              <a:t> Activity- We then design a 'Kissing hands necklace'</a:t>
            </a:r>
            <a:r>
              <a:rPr lang="en-US" sz="1300" dirty="0">
                <a:solidFill>
                  <a:srgbClr val="FFFFFF"/>
                </a:solidFill>
              </a:rPr>
              <a:t> </a:t>
            </a:r>
            <a:endParaRPr lang="en-US" sz="1300" u="sng" dirty="0">
              <a:solidFill>
                <a:srgbClr val="FFFFFF">
                  <a:alpha val="70000"/>
                </a:srgbClr>
              </a:solidFill>
            </a:endParaRPr>
          </a:p>
          <a:p>
            <a:pPr marL="342900" indent="-228600" algn="l">
              <a:lnSpc>
                <a:spcPct val="115000"/>
              </a:lnSpc>
              <a:buFont typeface="Arial" panose="020B0604020202020204" pitchFamily="34" charset="0"/>
              <a:buChar char="•"/>
            </a:pPr>
            <a:r>
              <a:rPr lang="en-US" sz="2000" dirty="0">
                <a:solidFill>
                  <a:srgbClr val="FFFFFF"/>
                </a:solidFill>
              </a:rPr>
              <a:t>Cut out 2 hands and design them, one for parent and one for child.</a:t>
            </a:r>
          </a:p>
          <a:p>
            <a:pPr marL="342900" indent="-228600" algn="l">
              <a:lnSpc>
                <a:spcPct val="115000"/>
              </a:lnSpc>
              <a:buFont typeface="Arial" panose="020B0604020202020204" pitchFamily="34" charset="0"/>
              <a:buChar char="•"/>
            </a:pPr>
            <a:r>
              <a:rPr lang="en-US" sz="2000" dirty="0">
                <a:solidFill>
                  <a:srgbClr val="FFFFFF"/>
                </a:solidFill>
              </a:rPr>
              <a:t>Laminate them</a:t>
            </a:r>
          </a:p>
          <a:p>
            <a:pPr marL="342900" indent="-228600" algn="l">
              <a:lnSpc>
                <a:spcPct val="115000"/>
              </a:lnSpc>
              <a:buFont typeface="Arial" panose="020B0604020202020204" pitchFamily="34" charset="0"/>
              <a:buChar char="•"/>
            </a:pPr>
            <a:r>
              <a:rPr lang="en-US" sz="2000" dirty="0">
                <a:solidFill>
                  <a:srgbClr val="FFFFFF"/>
                </a:solidFill>
              </a:rPr>
              <a:t>Attach some ribbon and wear as a necklace, it can be kept safe under school top.</a:t>
            </a:r>
          </a:p>
          <a:p>
            <a:pPr marL="342900" indent="-228600" algn="l">
              <a:lnSpc>
                <a:spcPct val="115000"/>
              </a:lnSpc>
              <a:buFont typeface="Arial" panose="020B0604020202020204" pitchFamily="34" charset="0"/>
              <a:buChar char="•"/>
            </a:pPr>
            <a:r>
              <a:rPr lang="en-US" sz="2000" dirty="0">
                <a:solidFill>
                  <a:srgbClr val="FFFFFF"/>
                </a:solidFill>
              </a:rPr>
              <a:t>As in the book, kiss each hand before leaving each other.</a:t>
            </a:r>
          </a:p>
          <a:p>
            <a:pPr indent="-228600" algn="l">
              <a:lnSpc>
                <a:spcPct val="115000"/>
              </a:lnSpc>
              <a:buFont typeface="Arial" panose="020B0604020202020204" pitchFamily="34" charset="0"/>
              <a:buChar char="•"/>
            </a:pPr>
            <a:endParaRPr lang="en-US" sz="2000" dirty="0"/>
          </a:p>
        </p:txBody>
      </p:sp>
      <p:sp>
        <p:nvSpPr>
          <p:cNvPr id="2" name="Title 1">
            <a:extLst>
              <a:ext uri="{FF2B5EF4-FFF2-40B4-BE49-F238E27FC236}">
                <a16:creationId xmlns:a16="http://schemas.microsoft.com/office/drawing/2014/main" id="{FC40443D-BECE-4648-A50D-0045DC9C447A}"/>
              </a:ext>
            </a:extLst>
          </p:cNvPr>
          <p:cNvSpPr>
            <a:spLocks noGrp="1"/>
          </p:cNvSpPr>
          <p:nvPr>
            <p:ph type="ctrTitle"/>
          </p:nvPr>
        </p:nvSpPr>
        <p:spPr>
          <a:xfrm>
            <a:off x="230038" y="-273170"/>
            <a:ext cx="5334000" cy="1524000"/>
          </a:xfrm>
        </p:spPr>
        <p:txBody>
          <a:bodyPr vert="horz" lIns="91440" tIns="45720" rIns="91440" bIns="45720" rtlCol="0" anchor="ctr">
            <a:normAutofit/>
          </a:bodyPr>
          <a:lstStyle/>
          <a:p>
            <a:pPr algn="l"/>
            <a:r>
              <a:rPr lang="en-US" sz="4000" dirty="0"/>
              <a:t>Resources</a:t>
            </a:r>
          </a:p>
        </p:txBody>
      </p:sp>
      <p:sp>
        <p:nvSpPr>
          <p:cNvPr id="5" name="TextBox 4">
            <a:extLst>
              <a:ext uri="{FF2B5EF4-FFF2-40B4-BE49-F238E27FC236}">
                <a16:creationId xmlns:a16="http://schemas.microsoft.com/office/drawing/2014/main" id="{B34B7B12-A5A8-4511-B694-042476584565}"/>
              </a:ext>
            </a:extLst>
          </p:cNvPr>
          <p:cNvSpPr txBox="1"/>
          <p:nvPr/>
        </p:nvSpPr>
        <p:spPr>
          <a:xfrm>
            <a:off x="281796" y="928777"/>
            <a:ext cx="620814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ea typeface="+mn-lt"/>
                <a:cs typeface="+mn-lt"/>
              </a:rPr>
              <a:t>There is a book and an activity that I use with some of the children I work with to understand separation Anxiety. </a:t>
            </a:r>
            <a:endParaRPr lang="en-US" dirty="0">
              <a:solidFill>
                <a:schemeClr val="bg1"/>
              </a:solidFill>
            </a:endParaRPr>
          </a:p>
        </p:txBody>
      </p:sp>
    </p:spTree>
    <p:extLst>
      <p:ext uri="{BB962C8B-B14F-4D97-AF65-F5344CB8AC3E}">
        <p14:creationId xmlns:p14="http://schemas.microsoft.com/office/powerpoint/2010/main" val="219682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CFD68BBF-560F-4863-B42B-1814D4D237EB}"/>
              </a:ext>
            </a:extLst>
          </p:cNvPr>
          <p:cNvSpPr>
            <a:spLocks noGrp="1"/>
          </p:cNvSpPr>
          <p:nvPr>
            <p:ph type="ctrTitle"/>
          </p:nvPr>
        </p:nvSpPr>
        <p:spPr>
          <a:xfrm>
            <a:off x="6841725" y="398659"/>
            <a:ext cx="3704948" cy="995136"/>
          </a:xfrm>
        </p:spPr>
        <p:txBody>
          <a:bodyPr>
            <a:normAutofit/>
          </a:bodyPr>
          <a:lstStyle/>
          <a:p>
            <a:pPr algn="l"/>
            <a:r>
              <a:rPr lang="en-US" dirty="0"/>
              <a:t>Handouts</a:t>
            </a:r>
            <a:endParaRPr lang="en-GB" dirty="0"/>
          </a:p>
        </p:txBody>
      </p:sp>
      <p:pic>
        <p:nvPicPr>
          <p:cNvPr id="5" name="Picture 4">
            <a:extLst>
              <a:ext uri="{FF2B5EF4-FFF2-40B4-BE49-F238E27FC236}">
                <a16:creationId xmlns:a16="http://schemas.microsoft.com/office/drawing/2014/main" id="{974036EA-29B9-472E-A3C2-279ACDF029E8}"/>
              </a:ext>
            </a:extLst>
          </p:cNvPr>
          <p:cNvPicPr>
            <a:picLocks noChangeAspect="1"/>
          </p:cNvPicPr>
          <p:nvPr/>
        </p:nvPicPr>
        <p:blipFill>
          <a:blip r:embed="rId2">
            <a:extLst>
              <a:ext uri="{28A0092B-C50C-407E-A947-70E740481C1C}">
                <a14:useLocalDpi xmlns:a14="http://schemas.microsoft.com/office/drawing/2010/main" val="0"/>
              </a:ext>
            </a:extLst>
          </a:blip>
          <a:srcRect l="19182" r="19182"/>
          <a:stretch/>
        </p:blipFill>
        <p:spPr>
          <a:xfrm>
            <a:off x="0" y="0"/>
            <a:ext cx="4726565" cy="5214460"/>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2" name="Freeform: Shape 11">
            <a:extLst>
              <a:ext uri="{FF2B5EF4-FFF2-40B4-BE49-F238E27FC236}">
                <a16:creationId xmlns:a16="http://schemas.microsoft.com/office/drawing/2014/main" id="{B47A9921-6509-49C2-BEBF-924F280660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9" name="Subtitle 2">
            <a:extLst>
              <a:ext uri="{FF2B5EF4-FFF2-40B4-BE49-F238E27FC236}">
                <a16:creationId xmlns:a16="http://schemas.microsoft.com/office/drawing/2014/main" id="{23089C9B-6999-491B-82E9-9EA9221B5412}"/>
              </a:ext>
            </a:extLst>
          </p:cNvPr>
          <p:cNvSpPr txBox="1">
            <a:spLocks/>
          </p:cNvSpPr>
          <p:nvPr/>
        </p:nvSpPr>
        <p:spPr>
          <a:xfrm>
            <a:off x="6010182" y="1393795"/>
            <a:ext cx="5912529" cy="5202314"/>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700" b="1" dirty="0">
                <a:solidFill>
                  <a:schemeClr val="bg1">
                    <a:lumMod val="95000"/>
                    <a:lumOff val="5000"/>
                    <a:alpha val="70000"/>
                  </a:schemeClr>
                </a:solidFill>
              </a:rPr>
              <a:t>School Readiness: </a:t>
            </a:r>
          </a:p>
          <a:p>
            <a:pPr algn="l"/>
            <a:r>
              <a:rPr lang="en-US" sz="1700" b="1" dirty="0">
                <a:solidFill>
                  <a:schemeClr val="bg1">
                    <a:lumMod val="95000"/>
                    <a:lumOff val="5000"/>
                    <a:alpha val="70000"/>
                  </a:schemeClr>
                </a:solidFill>
                <a:hlinkClick r:id="rId3"/>
              </a:rPr>
              <a:t>https://www.pacey.org.uk/working-in-childcare/spotlight-on/being-school-ready/?gclid=EAIaIQobChMIj-aqjNy57wIVs2DmCh28uQ5uEAAYASAAEgIaAfD_BwE</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The Kissing Hand:</a:t>
            </a:r>
          </a:p>
          <a:p>
            <a:pPr algn="l"/>
            <a:r>
              <a:rPr lang="en-US" sz="1700" b="1" dirty="0">
                <a:solidFill>
                  <a:schemeClr val="bg1">
                    <a:lumMod val="95000"/>
                    <a:lumOff val="5000"/>
                    <a:alpha val="70000"/>
                  </a:schemeClr>
                </a:solidFill>
                <a:hlinkClick r:id="rId4"/>
              </a:rPr>
              <a:t>https://www.youtube.com/watch?v=0URlsHiPy10</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 Preparing your child for school:</a:t>
            </a:r>
          </a:p>
          <a:p>
            <a:pPr algn="l"/>
            <a:r>
              <a:rPr lang="en-US" sz="1700" b="1" dirty="0">
                <a:hlinkClick r:id="rId5"/>
              </a:rPr>
              <a:t>https://www.childcare.co.uk/information/school-readiness</a:t>
            </a:r>
            <a:r>
              <a:rPr lang="en-US" sz="1700" b="1" dirty="0"/>
              <a:t> </a:t>
            </a:r>
          </a:p>
          <a:p>
            <a:pPr algn="l"/>
            <a:r>
              <a:rPr lang="en-US" sz="1700" b="1" dirty="0">
                <a:solidFill>
                  <a:schemeClr val="bg1">
                    <a:lumMod val="95000"/>
                    <a:lumOff val="5000"/>
                    <a:alpha val="70000"/>
                  </a:schemeClr>
                </a:solidFill>
              </a:rPr>
              <a:t>NHS Checklist:</a:t>
            </a:r>
          </a:p>
          <a:p>
            <a:pPr algn="l"/>
            <a:r>
              <a:rPr lang="en-US" sz="1700" b="1" dirty="0">
                <a:solidFill>
                  <a:schemeClr val="bg1">
                    <a:lumMod val="95000"/>
                    <a:lumOff val="5000"/>
                    <a:alpha val="70000"/>
                  </a:schemeClr>
                </a:solidFill>
                <a:hlinkClick r:id="rId6"/>
              </a:rPr>
              <a:t>https://www.buckshealthcare.nhs.uk/Downloads/CYP%20school%20nursing/CYP%20SN_2020/School%20Readiness%20Checklist%20-%20V5.pdf</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Getting your child for school:</a:t>
            </a:r>
          </a:p>
          <a:p>
            <a:pPr algn="l"/>
            <a:r>
              <a:rPr lang="en-US" sz="1700" b="1" dirty="0">
                <a:solidFill>
                  <a:schemeClr val="bg1">
                    <a:lumMod val="95000"/>
                    <a:lumOff val="5000"/>
                    <a:alpha val="70000"/>
                  </a:schemeClr>
                </a:solidFill>
                <a:hlinkClick r:id="rId7"/>
              </a:rPr>
              <a:t>https://www.savethechildren.org.uk/blogs/2018/mind-the-gap-getting-our-children-ready-for-school</a:t>
            </a:r>
            <a:r>
              <a:rPr lang="en-US" sz="1700" b="1" dirty="0">
                <a:solidFill>
                  <a:schemeClr val="bg1">
                    <a:lumMod val="95000"/>
                    <a:lumOff val="5000"/>
                    <a:alpha val="70000"/>
                  </a:schemeClr>
                </a:solidFill>
              </a:rPr>
              <a:t>? </a:t>
            </a:r>
          </a:p>
        </p:txBody>
      </p:sp>
    </p:spTree>
    <p:extLst>
      <p:ext uri="{BB962C8B-B14F-4D97-AF65-F5344CB8AC3E}">
        <p14:creationId xmlns:p14="http://schemas.microsoft.com/office/powerpoint/2010/main" val="109187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1000"/>
                                        <p:tgtEl>
                                          <p:spTgt spid="9">
                                            <p:txEl>
                                              <p:pRg st="3" end="3"/>
                                            </p:txEl>
                                          </p:spTgt>
                                        </p:tgtEl>
                                      </p:cBhvr>
                                    </p:animEffect>
                                    <p:anim calcmode="lin" valueType="num">
                                      <p:cBhvr>
                                        <p:cTn id="23"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1000"/>
                                        <p:tgtEl>
                                          <p:spTgt spid="9">
                                            <p:txEl>
                                              <p:pRg st="4" end="4"/>
                                            </p:txEl>
                                          </p:spTgt>
                                        </p:tgtEl>
                                      </p:cBhvr>
                                    </p:animEffect>
                                    <p:anim calcmode="lin" valueType="num">
                                      <p:cBhvr>
                                        <p:cTn id="2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1000"/>
                                        <p:tgtEl>
                                          <p:spTgt spid="9">
                                            <p:txEl>
                                              <p:pRg st="5" end="5"/>
                                            </p:txEl>
                                          </p:spTgt>
                                        </p:tgtEl>
                                      </p:cBhvr>
                                    </p:animEffect>
                                    <p:anim calcmode="lin" valueType="num">
                                      <p:cBhvr>
                                        <p:cTn id="3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1000"/>
                                        <p:tgtEl>
                                          <p:spTgt spid="9">
                                            <p:txEl>
                                              <p:pRg st="6" end="6"/>
                                            </p:txEl>
                                          </p:spTgt>
                                        </p:tgtEl>
                                      </p:cBhvr>
                                    </p:animEffect>
                                    <p:anim calcmode="lin" valueType="num">
                                      <p:cBhvr>
                                        <p:cTn id="38"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fade">
                                      <p:cBhvr>
                                        <p:cTn id="42" dur="1000"/>
                                        <p:tgtEl>
                                          <p:spTgt spid="9">
                                            <p:txEl>
                                              <p:pRg st="7" end="7"/>
                                            </p:txEl>
                                          </p:spTgt>
                                        </p:tgtEl>
                                      </p:cBhvr>
                                    </p:animEffect>
                                    <p:anim calcmode="lin" valueType="num">
                                      <p:cBhvr>
                                        <p:cTn id="43"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fade">
                                      <p:cBhvr>
                                        <p:cTn id="47" dur="1000"/>
                                        <p:tgtEl>
                                          <p:spTgt spid="9">
                                            <p:txEl>
                                              <p:pRg st="8" end="8"/>
                                            </p:txEl>
                                          </p:spTgt>
                                        </p:tgtEl>
                                      </p:cBhvr>
                                    </p:animEffect>
                                    <p:anim calcmode="lin" valueType="num">
                                      <p:cBhvr>
                                        <p:cTn id="48"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9">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fade">
                                      <p:cBhvr>
                                        <p:cTn id="52" dur="1000"/>
                                        <p:tgtEl>
                                          <p:spTgt spid="9">
                                            <p:txEl>
                                              <p:pRg st="9" end="9"/>
                                            </p:txEl>
                                          </p:spTgt>
                                        </p:tgtEl>
                                      </p:cBhvr>
                                    </p:animEffect>
                                    <p:anim calcmode="lin" valueType="num">
                                      <p:cBhvr>
                                        <p:cTn id="53"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F2387-30C5-4D8E-8CE3-FCD468A3BB8B}"/>
              </a:ext>
            </a:extLst>
          </p:cNvPr>
          <p:cNvSpPr>
            <a:spLocks noGrp="1"/>
          </p:cNvSpPr>
          <p:nvPr>
            <p:ph type="ctrTitle"/>
          </p:nvPr>
        </p:nvSpPr>
        <p:spPr>
          <a:xfrm>
            <a:off x="762000" y="514184"/>
            <a:ext cx="10668000" cy="948856"/>
          </a:xfrm>
        </p:spPr>
        <p:txBody>
          <a:bodyPr/>
          <a:lstStyle/>
          <a:p>
            <a:r>
              <a:rPr lang="en-US" dirty="0"/>
              <a:t>Challenge Time &amp; Feedback</a:t>
            </a:r>
            <a:endParaRPr lang="en-GB" dirty="0"/>
          </a:p>
        </p:txBody>
      </p:sp>
      <p:sp>
        <p:nvSpPr>
          <p:cNvPr id="3" name="Subtitle 2">
            <a:extLst>
              <a:ext uri="{FF2B5EF4-FFF2-40B4-BE49-F238E27FC236}">
                <a16:creationId xmlns:a16="http://schemas.microsoft.com/office/drawing/2014/main" id="{01FD24DE-4F4B-490F-9F29-032CD98B1460}"/>
              </a:ext>
            </a:extLst>
          </p:cNvPr>
          <p:cNvSpPr>
            <a:spLocks noGrp="1"/>
          </p:cNvSpPr>
          <p:nvPr>
            <p:ph type="subTitle" idx="1"/>
          </p:nvPr>
        </p:nvSpPr>
        <p:spPr>
          <a:xfrm>
            <a:off x="762000" y="1566408"/>
            <a:ext cx="10668000" cy="4529592"/>
          </a:xfrm>
        </p:spPr>
        <p:txBody>
          <a:bodyPr>
            <a:normAutofit/>
          </a:bodyPr>
          <a:lstStyle/>
          <a:p>
            <a:r>
              <a:rPr lang="en-US" dirty="0"/>
              <a:t>We are now going to challenge you to put this information into practice with your family. Let’s see if it makes a difference? </a:t>
            </a:r>
          </a:p>
          <a:p>
            <a:pPr algn="l"/>
            <a:r>
              <a:rPr lang="en-US" dirty="0"/>
              <a:t>Think about:</a:t>
            </a:r>
          </a:p>
          <a:p>
            <a:pPr marL="342900" indent="-342900">
              <a:buFont typeface="Arial" panose="020B0604020202020204" pitchFamily="34" charset="0"/>
              <a:buChar char="•"/>
            </a:pPr>
            <a:r>
              <a:rPr lang="en-US" dirty="0"/>
              <a:t>What was helpful?</a:t>
            </a:r>
          </a:p>
          <a:p>
            <a:pPr marL="342900" indent="-342900">
              <a:buFont typeface="Arial" panose="020B0604020202020204" pitchFamily="34" charset="0"/>
              <a:buChar char="•"/>
            </a:pPr>
            <a:r>
              <a:rPr lang="en-US" dirty="0"/>
              <a:t>What did you find most useful?</a:t>
            </a:r>
          </a:p>
          <a:p>
            <a:pPr marL="342900" indent="-342900">
              <a:buFont typeface="Arial" panose="020B0604020202020204" pitchFamily="34" charset="0"/>
              <a:buChar char="•"/>
            </a:pPr>
            <a:r>
              <a:rPr lang="en-US" dirty="0"/>
              <a:t>Was it realistic for you?</a:t>
            </a:r>
          </a:p>
          <a:p>
            <a:pPr marL="342900" indent="-342900">
              <a:buFont typeface="Arial" panose="020B0604020202020204" pitchFamily="34" charset="0"/>
              <a:buChar char="•"/>
            </a:pPr>
            <a:r>
              <a:rPr lang="en-US" dirty="0"/>
              <a:t>Would you feel comfortable explaining these ideas to someone else?</a:t>
            </a:r>
          </a:p>
          <a:p>
            <a:pPr marL="342900" indent="-342900">
              <a:buFont typeface="Arial" panose="020B0604020202020204" pitchFamily="34" charset="0"/>
              <a:buChar char="•"/>
            </a:pPr>
            <a:r>
              <a:rPr lang="en-US" dirty="0"/>
              <a:t>Any challenges?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3010492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3">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15E4E"/>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2" name="Freeform: Shape 25">
            <a:extLst>
              <a:ext uri="{FF2B5EF4-FFF2-40B4-BE49-F238E27FC236}">
                <a16:creationId xmlns:a16="http://schemas.microsoft.com/office/drawing/2014/main" id="{4A8FDA66-67B4-4DBE-8354-C26F91ADB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custGeom>
            <a:avLst/>
            <a:gdLst>
              <a:gd name="connsiteX0" fmla="*/ 0 w 12191999"/>
              <a:gd name="connsiteY0" fmla="*/ 0 h 6857999"/>
              <a:gd name="connsiteX1" fmla="*/ 12191999 w 12191999"/>
              <a:gd name="connsiteY1" fmla="*/ 0 h 6857999"/>
              <a:gd name="connsiteX2" fmla="*/ 12191999 w 12191999"/>
              <a:gd name="connsiteY2" fmla="*/ 6857999 h 6857999"/>
              <a:gd name="connsiteX3" fmla="*/ 0 w 12191999"/>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1999" h="6857999">
                <a:moveTo>
                  <a:pt x="0" y="0"/>
                </a:moveTo>
                <a:lnTo>
                  <a:pt x="12191999" y="0"/>
                </a:lnTo>
                <a:lnTo>
                  <a:pt x="12191999" y="6857999"/>
                </a:lnTo>
                <a:lnTo>
                  <a:pt x="0" y="6857999"/>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27">
            <a:extLst>
              <a:ext uri="{FF2B5EF4-FFF2-40B4-BE49-F238E27FC236}">
                <a16:creationId xmlns:a16="http://schemas.microsoft.com/office/drawing/2014/main" id="{3B2B1500-BB55-471C-8A9E-67288297E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9224"/>
            <a:ext cx="6305549" cy="6328777"/>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045E22C-A99D-41BB-AF14-EF1B1E745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6525"/>
            <a:ext cx="6130391" cy="6721476"/>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3" name="Subtitle 2">
            <a:extLst>
              <a:ext uri="{FF2B5EF4-FFF2-40B4-BE49-F238E27FC236}">
                <a16:creationId xmlns:a16="http://schemas.microsoft.com/office/drawing/2014/main" id="{4AB0DCCD-8089-4D9D-8A25-264CC2314B5D}"/>
              </a:ext>
            </a:extLst>
          </p:cNvPr>
          <p:cNvSpPr>
            <a:spLocks noGrp="1"/>
          </p:cNvSpPr>
          <p:nvPr>
            <p:ph type="subTitle" idx="1"/>
          </p:nvPr>
        </p:nvSpPr>
        <p:spPr>
          <a:xfrm>
            <a:off x="6485425" y="1183025"/>
            <a:ext cx="5351540" cy="4565166"/>
          </a:xfrm>
        </p:spPr>
        <p:txBody>
          <a:bodyPr anchor="b">
            <a:normAutofit/>
          </a:bodyPr>
          <a:lstStyle/>
          <a:p>
            <a:pPr algn="l"/>
            <a:r>
              <a:rPr lang="en-US" sz="2200" dirty="0"/>
              <a:t>This is an informal information session that has been developed to help explore and better understand the following subjects:</a:t>
            </a:r>
          </a:p>
          <a:p>
            <a:pPr marL="342900" indent="-342900" algn="l">
              <a:buFont typeface="Arial" panose="020B0604020202020204" pitchFamily="34" charset="0"/>
              <a:buChar char="•"/>
            </a:pPr>
            <a:r>
              <a:rPr lang="en-US" sz="2200" dirty="0"/>
              <a:t>Sleep</a:t>
            </a:r>
          </a:p>
          <a:p>
            <a:pPr marL="342900" indent="-342900" algn="l">
              <a:buFont typeface="Arial" panose="020B0604020202020204" pitchFamily="34" charset="0"/>
              <a:buChar char="•"/>
            </a:pPr>
            <a:r>
              <a:rPr lang="en-US" sz="2200" dirty="0"/>
              <a:t>Healthy Eating</a:t>
            </a:r>
          </a:p>
          <a:p>
            <a:pPr marL="342900" indent="-342900" algn="l">
              <a:buFont typeface="Arial" panose="020B0604020202020204" pitchFamily="34" charset="0"/>
              <a:buChar char="•"/>
            </a:pPr>
            <a:r>
              <a:rPr lang="en-US" sz="2200" dirty="0"/>
              <a:t>Routines</a:t>
            </a:r>
          </a:p>
          <a:p>
            <a:pPr marL="342900" indent="-342900" algn="l">
              <a:buFont typeface="Arial" panose="020B0604020202020204" pitchFamily="34" charset="0"/>
              <a:buChar char="•"/>
            </a:pPr>
            <a:r>
              <a:rPr lang="en-US" sz="2200" dirty="0"/>
              <a:t>School Readiness</a:t>
            </a:r>
          </a:p>
          <a:p>
            <a:pPr marL="342900" indent="-342900" algn="l">
              <a:buFont typeface="Arial" panose="020B0604020202020204" pitchFamily="34" charset="0"/>
              <a:buChar char="•"/>
            </a:pPr>
            <a:r>
              <a:rPr lang="en-US" sz="2200" b="1" dirty="0"/>
              <a:t>Sibling Rivalry</a:t>
            </a:r>
            <a:endParaRPr lang="en-GB" sz="2200" b="1" dirty="0"/>
          </a:p>
        </p:txBody>
      </p:sp>
      <p:sp>
        <p:nvSpPr>
          <p:cNvPr id="2" name="Title 1">
            <a:extLst>
              <a:ext uri="{FF2B5EF4-FFF2-40B4-BE49-F238E27FC236}">
                <a16:creationId xmlns:a16="http://schemas.microsoft.com/office/drawing/2014/main" id="{2E30F59A-676C-4F5E-9615-3B12DE1051DB}"/>
              </a:ext>
            </a:extLst>
          </p:cNvPr>
          <p:cNvSpPr>
            <a:spLocks noGrp="1"/>
          </p:cNvSpPr>
          <p:nvPr>
            <p:ph type="ctrTitle"/>
          </p:nvPr>
        </p:nvSpPr>
        <p:spPr>
          <a:xfrm>
            <a:off x="267456" y="2591544"/>
            <a:ext cx="5595478" cy="2286000"/>
          </a:xfrm>
        </p:spPr>
        <p:txBody>
          <a:bodyPr>
            <a:normAutofit/>
          </a:bodyPr>
          <a:lstStyle/>
          <a:p>
            <a:pPr algn="l"/>
            <a:r>
              <a:rPr lang="en-US" sz="5400" dirty="0"/>
              <a:t>The Family Pack Lifestyle</a:t>
            </a:r>
            <a:br>
              <a:rPr lang="en-US" sz="4400" dirty="0"/>
            </a:br>
            <a:endParaRPr lang="en-GB" sz="4400" dirty="0"/>
          </a:p>
        </p:txBody>
      </p:sp>
      <p:pic>
        <p:nvPicPr>
          <p:cNvPr id="11" name="Picture 10" descr="Text&#10;&#10;Description automatically generated">
            <a:extLst>
              <a:ext uri="{FF2B5EF4-FFF2-40B4-BE49-F238E27FC236}">
                <a16:creationId xmlns:a16="http://schemas.microsoft.com/office/drawing/2014/main" id="{E36988A6-8D85-4AB6-90B6-D64A60499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035" y="1088058"/>
            <a:ext cx="2383118" cy="1503485"/>
          </a:xfrm>
          <a:prstGeom prst="rect">
            <a:avLst/>
          </a:prstGeom>
        </p:spPr>
      </p:pic>
      <p:sp>
        <p:nvSpPr>
          <p:cNvPr id="6" name="TextBox 5">
            <a:extLst>
              <a:ext uri="{FF2B5EF4-FFF2-40B4-BE49-F238E27FC236}">
                <a16:creationId xmlns:a16="http://schemas.microsoft.com/office/drawing/2014/main" id="{492E690B-8237-4FA2-ABBB-EE4E790B9B32}"/>
              </a:ext>
            </a:extLst>
          </p:cNvPr>
          <p:cNvSpPr txBox="1"/>
          <p:nvPr/>
        </p:nvSpPr>
        <p:spPr>
          <a:xfrm>
            <a:off x="6397563" y="5826042"/>
            <a:ext cx="5702422" cy="954107"/>
          </a:xfrm>
          <a:prstGeom prst="rect">
            <a:avLst/>
          </a:prstGeom>
          <a:noFill/>
        </p:spPr>
        <p:txBody>
          <a:bodyPr wrap="square" rtlCol="0">
            <a:spAutoFit/>
          </a:bodyPr>
          <a:lstStyle/>
          <a:p>
            <a:r>
              <a:rPr lang="en-US" sz="1400" dirty="0">
                <a:solidFill>
                  <a:schemeClr val="tx1">
                    <a:lumMod val="85000"/>
                  </a:schemeClr>
                </a:solidFill>
              </a:rPr>
              <a:t>We understand that we all parent in slightly different ways, and what one parent does may not work for the other. You need to do what you feel may work best for you and your family. We hope the information in these sessions will be helpful” </a:t>
            </a:r>
            <a:endParaRPr lang="en-GB" sz="1400" dirty="0">
              <a:solidFill>
                <a:schemeClr val="tx1">
                  <a:lumMod val="85000"/>
                </a:schemeClr>
              </a:solidFill>
            </a:endParaRPr>
          </a:p>
        </p:txBody>
      </p:sp>
      <p:sp>
        <p:nvSpPr>
          <p:cNvPr id="7" name="TextBox 6">
            <a:extLst>
              <a:ext uri="{FF2B5EF4-FFF2-40B4-BE49-F238E27FC236}">
                <a16:creationId xmlns:a16="http://schemas.microsoft.com/office/drawing/2014/main" id="{C2A32502-33BA-403B-A57F-69D88541A9AB}"/>
              </a:ext>
            </a:extLst>
          </p:cNvPr>
          <p:cNvSpPr txBox="1"/>
          <p:nvPr/>
        </p:nvSpPr>
        <p:spPr>
          <a:xfrm>
            <a:off x="7732451" y="536693"/>
            <a:ext cx="2246050" cy="646331"/>
          </a:xfrm>
          <a:prstGeom prst="rect">
            <a:avLst/>
          </a:prstGeom>
          <a:noFill/>
        </p:spPr>
        <p:txBody>
          <a:bodyPr wrap="square" rtlCol="0">
            <a:spAutoFit/>
          </a:bodyPr>
          <a:lstStyle/>
          <a:p>
            <a:r>
              <a:rPr lang="en-US" sz="3600" dirty="0"/>
              <a:t>Welcome</a:t>
            </a:r>
            <a:endParaRPr lang="en-GB" sz="3600" dirty="0"/>
          </a:p>
        </p:txBody>
      </p:sp>
      <p:pic>
        <p:nvPicPr>
          <p:cNvPr id="22" name="Picture 21">
            <a:extLst>
              <a:ext uri="{FF2B5EF4-FFF2-40B4-BE49-F238E27FC236}">
                <a16:creationId xmlns:a16="http://schemas.microsoft.com/office/drawing/2014/main" id="{A7D3A40F-D2F3-4504-A4FC-688E96F84E8E}"/>
              </a:ext>
            </a:extLst>
          </p:cNvPr>
          <p:cNvPicPr>
            <a:picLocks noChangeAspect="1"/>
          </p:cNvPicPr>
          <p:nvPr/>
        </p:nvPicPr>
        <p:blipFill>
          <a:blip r:embed="rId3">
            <a:extLst>
              <a:ext uri="{28A0092B-C50C-407E-A947-70E740481C1C}">
                <a14:useLocalDpi xmlns:a14="http://schemas.microsoft.com/office/drawing/2010/main" val="0"/>
              </a:ext>
            </a:extLst>
          </a:blip>
          <a:srcRect t="20751" b="20751"/>
          <a:stretch/>
        </p:blipFill>
        <p:spPr>
          <a:xfrm>
            <a:off x="-2" y="5149407"/>
            <a:ext cx="5237019" cy="1717829"/>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363279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65A5CBD-5BDA-4345-915C-718F0E585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Children playing in fall leaves">
            <a:extLst>
              <a:ext uri="{FF2B5EF4-FFF2-40B4-BE49-F238E27FC236}">
                <a16:creationId xmlns:a16="http://schemas.microsoft.com/office/drawing/2014/main" id="{4C1DDB54-E11D-479A-BAFD-CC928F25F9EB}"/>
              </a:ext>
            </a:extLst>
          </p:cNvPr>
          <p:cNvPicPr>
            <a:picLocks noChangeAspect="1"/>
          </p:cNvPicPr>
          <p:nvPr/>
        </p:nvPicPr>
        <p:blipFill>
          <a:blip r:embed="rId2">
            <a:extLst>
              <a:ext uri="{28A0092B-C50C-407E-A947-70E740481C1C}">
                <a14:useLocalDpi xmlns:a14="http://schemas.microsoft.com/office/drawing/2010/main" val="0"/>
              </a:ext>
            </a:extLst>
          </a:blip>
          <a:srcRect l="1568" r="1568"/>
          <a:stretch/>
        </p:blipFill>
        <p:spPr>
          <a:xfrm>
            <a:off x="6435910" y="0"/>
            <a:ext cx="5756090" cy="3960681"/>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15" name="Freeform: Shape 14">
            <a:extLst>
              <a:ext uri="{FF2B5EF4-FFF2-40B4-BE49-F238E27FC236}">
                <a16:creationId xmlns:a16="http://schemas.microsoft.com/office/drawing/2014/main" id="{15B3555A-31A8-4D7E-B5C5-2DBB03956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4051" y="-22158"/>
            <a:ext cx="5517949" cy="4594156"/>
          </a:xfrm>
          <a:custGeom>
            <a:avLst/>
            <a:gdLst>
              <a:gd name="connsiteX0" fmla="*/ 0 w 5756090"/>
              <a:gd name="connsiteY0" fmla="*/ 0 h 3960681"/>
              <a:gd name="connsiteX1" fmla="*/ 5756090 w 5756090"/>
              <a:gd name="connsiteY1" fmla="*/ 0 h 3960681"/>
              <a:gd name="connsiteX2" fmla="*/ 5756090 w 5756090"/>
              <a:gd name="connsiteY2" fmla="*/ 3463038 h 3960681"/>
              <a:gd name="connsiteX3" fmla="*/ 5558511 w 5756090"/>
              <a:gd name="connsiteY3" fmla="*/ 3561320 h 3960681"/>
              <a:gd name="connsiteX4" fmla="*/ 3480391 w 5756090"/>
              <a:gd name="connsiteY4" fmla="*/ 3940416 h 3960681"/>
              <a:gd name="connsiteX5" fmla="*/ 1605774 w 5756090"/>
              <a:gd name="connsiteY5" fmla="*/ 2854397 h 3960681"/>
              <a:gd name="connsiteX6" fmla="*/ 74389 w 5756090"/>
              <a:gd name="connsiteY6" fmla="*/ 325223 h 3960681"/>
              <a:gd name="connsiteX7" fmla="*/ 16895 w 5756090"/>
              <a:gd name="connsiteY7" fmla="*/ 104576 h 3960681"/>
              <a:gd name="connsiteX0" fmla="*/ 5739463 w 5739463"/>
              <a:gd name="connsiteY0" fmla="*/ 0 h 3960681"/>
              <a:gd name="connsiteX1" fmla="*/ 5739463 w 5739463"/>
              <a:gd name="connsiteY1" fmla="*/ 3463038 h 3960681"/>
              <a:gd name="connsiteX2" fmla="*/ 5541884 w 5739463"/>
              <a:gd name="connsiteY2" fmla="*/ 3561320 h 3960681"/>
              <a:gd name="connsiteX3" fmla="*/ 3463764 w 5739463"/>
              <a:gd name="connsiteY3" fmla="*/ 3940416 h 3960681"/>
              <a:gd name="connsiteX4" fmla="*/ 1589147 w 5739463"/>
              <a:gd name="connsiteY4" fmla="*/ 2854397 h 3960681"/>
              <a:gd name="connsiteX5" fmla="*/ 57762 w 5739463"/>
              <a:gd name="connsiteY5" fmla="*/ 325223 h 3960681"/>
              <a:gd name="connsiteX6" fmla="*/ 268 w 5739463"/>
              <a:gd name="connsiteY6" fmla="*/ 104576 h 3960681"/>
              <a:gd name="connsiteX7" fmla="*/ 79475 w 5739463"/>
              <a:gd name="connsiteY7" fmla="*/ 79214 h 3960681"/>
              <a:gd name="connsiteX0" fmla="*/ 5739195 w 5739195"/>
              <a:gd name="connsiteY0" fmla="*/ 0 h 3960681"/>
              <a:gd name="connsiteX1" fmla="*/ 5739195 w 5739195"/>
              <a:gd name="connsiteY1" fmla="*/ 3463038 h 3960681"/>
              <a:gd name="connsiteX2" fmla="*/ 5541616 w 5739195"/>
              <a:gd name="connsiteY2" fmla="*/ 3561320 h 3960681"/>
              <a:gd name="connsiteX3" fmla="*/ 3463496 w 5739195"/>
              <a:gd name="connsiteY3" fmla="*/ 3940416 h 3960681"/>
              <a:gd name="connsiteX4" fmla="*/ 1588879 w 5739195"/>
              <a:gd name="connsiteY4" fmla="*/ 2854397 h 3960681"/>
              <a:gd name="connsiteX5" fmla="*/ 57494 w 5739195"/>
              <a:gd name="connsiteY5" fmla="*/ 325223 h 3960681"/>
              <a:gd name="connsiteX6" fmla="*/ 0 w 5739195"/>
              <a:gd name="connsiteY6" fmla="*/ 104576 h 3960681"/>
              <a:gd name="connsiteX0" fmla="*/ 5739195 w 5739195"/>
              <a:gd name="connsiteY0" fmla="*/ 3358462 h 3856105"/>
              <a:gd name="connsiteX1" fmla="*/ 5541616 w 5739195"/>
              <a:gd name="connsiteY1" fmla="*/ 3456744 h 3856105"/>
              <a:gd name="connsiteX2" fmla="*/ 3463496 w 5739195"/>
              <a:gd name="connsiteY2" fmla="*/ 3835840 h 3856105"/>
              <a:gd name="connsiteX3" fmla="*/ 1588879 w 5739195"/>
              <a:gd name="connsiteY3" fmla="*/ 2749821 h 3856105"/>
              <a:gd name="connsiteX4" fmla="*/ 57494 w 5739195"/>
              <a:gd name="connsiteY4" fmla="*/ 220647 h 3856105"/>
              <a:gd name="connsiteX5" fmla="*/ 0 w 5739195"/>
              <a:gd name="connsiteY5" fmla="*/ 0 h 3856105"/>
              <a:gd name="connsiteX0" fmla="*/ 5799259 w 5799259"/>
              <a:gd name="connsiteY0" fmla="*/ 3482233 h 3979876"/>
              <a:gd name="connsiteX1" fmla="*/ 5601680 w 5799259"/>
              <a:gd name="connsiteY1" fmla="*/ 3580515 h 3979876"/>
              <a:gd name="connsiteX2" fmla="*/ 3523560 w 5799259"/>
              <a:gd name="connsiteY2" fmla="*/ 3959611 h 3979876"/>
              <a:gd name="connsiteX3" fmla="*/ 1648943 w 5799259"/>
              <a:gd name="connsiteY3" fmla="*/ 2873592 h 3979876"/>
              <a:gd name="connsiteX4" fmla="*/ 117558 w 5799259"/>
              <a:gd name="connsiteY4" fmla="*/ 344418 h 3979876"/>
              <a:gd name="connsiteX5" fmla="*/ 0 w 5799259"/>
              <a:gd name="connsiteY5" fmla="*/ 0 h 3979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9259" h="3979876">
                <a:moveTo>
                  <a:pt x="5799259" y="3482233"/>
                </a:moveTo>
                <a:lnTo>
                  <a:pt x="5601680" y="3580515"/>
                </a:lnTo>
                <a:cubicBezTo>
                  <a:pt x="4922508" y="3893723"/>
                  <a:pt x="4146966" y="4035971"/>
                  <a:pt x="3523560" y="3959611"/>
                </a:cubicBezTo>
                <a:cubicBezTo>
                  <a:pt x="2795137" y="3870656"/>
                  <a:pt x="2146179" y="3429872"/>
                  <a:pt x="1648943" y="2873592"/>
                </a:cubicBezTo>
                <a:cubicBezTo>
                  <a:pt x="1321865" y="2507432"/>
                  <a:pt x="420219" y="1339817"/>
                  <a:pt x="117558" y="344418"/>
                </a:cubicBezTo>
                <a:cubicBezTo>
                  <a:pt x="94859" y="269763"/>
                  <a:pt x="15466" y="72306"/>
                  <a:pt x="0"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Light"/>
            </a:endParaRPr>
          </a:p>
        </p:txBody>
      </p:sp>
      <p:sp>
        <p:nvSpPr>
          <p:cNvPr id="2" name="Title 1">
            <a:extLst>
              <a:ext uri="{FF2B5EF4-FFF2-40B4-BE49-F238E27FC236}">
                <a16:creationId xmlns:a16="http://schemas.microsoft.com/office/drawing/2014/main" id="{8627CB2B-EF27-47BE-8DA0-3EA3DE3C5FEF}"/>
              </a:ext>
            </a:extLst>
          </p:cNvPr>
          <p:cNvSpPr>
            <a:spLocks noGrp="1"/>
          </p:cNvSpPr>
          <p:nvPr>
            <p:ph type="ctrTitle"/>
          </p:nvPr>
        </p:nvSpPr>
        <p:spPr>
          <a:xfrm>
            <a:off x="2529922" y="1509297"/>
            <a:ext cx="6794090" cy="2285999"/>
          </a:xfrm>
        </p:spPr>
        <p:txBody>
          <a:bodyPr>
            <a:normAutofit/>
          </a:bodyPr>
          <a:lstStyle/>
          <a:p>
            <a:pPr algn="l"/>
            <a:r>
              <a:rPr lang="en-US" dirty="0"/>
              <a:t>Sibling Rivalry</a:t>
            </a:r>
            <a:endParaRPr lang="en-GB" dirty="0"/>
          </a:p>
        </p:txBody>
      </p:sp>
      <p:pic>
        <p:nvPicPr>
          <p:cNvPr id="5" name="Picture 4" descr="Students playing at a schoolyard during the break time">
            <a:extLst>
              <a:ext uri="{FF2B5EF4-FFF2-40B4-BE49-F238E27FC236}">
                <a16:creationId xmlns:a16="http://schemas.microsoft.com/office/drawing/2014/main" id="{E901B1F8-1346-4E81-9E1E-A519C08FE4A7}"/>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1808" r="-3" b="38858"/>
          <a:stretch/>
        </p:blipFill>
        <p:spPr>
          <a:xfrm>
            <a:off x="-21297" y="4395019"/>
            <a:ext cx="7479677" cy="2462981"/>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417795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ople baking in a kitchen">
            <a:extLst>
              <a:ext uri="{FF2B5EF4-FFF2-40B4-BE49-F238E27FC236}">
                <a16:creationId xmlns:a16="http://schemas.microsoft.com/office/drawing/2014/main" id="{144C2726-2A01-48BB-BAAB-7C4046788C8F}"/>
              </a:ext>
            </a:extLst>
          </p:cNvPr>
          <p:cNvPicPr>
            <a:picLocks noChangeAspect="1"/>
          </p:cNvPicPr>
          <p:nvPr/>
        </p:nvPicPr>
        <p:blipFill>
          <a:blip r:embed="rId2" cstate="hqprint">
            <a:extLst>
              <a:ext uri="{28A0092B-C50C-407E-A947-70E740481C1C}">
                <a14:useLocalDpi xmlns:a14="http://schemas.microsoft.com/office/drawing/2010/main" val="0"/>
              </a:ext>
            </a:extLst>
          </a:blip>
          <a:srcRect l="4384" r="4384"/>
          <a:stretch/>
        </p:blipFill>
        <p:spPr>
          <a:xfrm>
            <a:off x="8389398"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762000" y="340582"/>
            <a:ext cx="10668000" cy="1020417"/>
          </a:xfrm>
        </p:spPr>
        <p:txBody>
          <a:bodyPr/>
          <a:lstStyle/>
          <a:p>
            <a:r>
              <a:rPr lang="en-US" dirty="0"/>
              <a:t>Sibling Rivalry</a:t>
            </a:r>
            <a:endParaRPr lang="en-GB" dirty="0"/>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596348" y="1376900"/>
            <a:ext cx="8980272" cy="4522967"/>
          </a:xfrm>
        </p:spPr>
        <p:txBody>
          <a:bodyPr>
            <a:normAutofit fontScale="92500"/>
          </a:bodyPr>
          <a:lstStyle/>
          <a:p>
            <a:pPr algn="l"/>
            <a:r>
              <a:rPr lang="en-US" sz="2600" b="1" dirty="0">
                <a:solidFill>
                  <a:schemeClr val="bg1">
                    <a:lumMod val="95000"/>
                    <a:lumOff val="5000"/>
                    <a:alpha val="70000"/>
                  </a:schemeClr>
                </a:solidFill>
              </a:rPr>
              <a:t>What is it and what might it look like?</a:t>
            </a:r>
          </a:p>
          <a:p>
            <a:pPr algn="l"/>
            <a:r>
              <a:rPr lang="en-US" sz="2800" dirty="0"/>
              <a:t>If there is more than one child in the home, sibling rivalry is often inevitable. The challenge for parents’ is managing siblings fighting, bickering &amp; teasing. Which can leave parents/</a:t>
            </a:r>
            <a:r>
              <a:rPr lang="en-US" sz="2800" dirty="0" err="1"/>
              <a:t>carers</a:t>
            </a:r>
            <a:r>
              <a:rPr lang="en-US" sz="2800" dirty="0"/>
              <a:t> feeling exhausted and worn out.</a:t>
            </a:r>
            <a:endParaRPr lang="en-US" sz="2600" b="1" dirty="0">
              <a:solidFill>
                <a:schemeClr val="bg1">
                  <a:lumMod val="95000"/>
                  <a:lumOff val="5000"/>
                  <a:alpha val="70000"/>
                </a:schemeClr>
              </a:solidFill>
            </a:endParaRPr>
          </a:p>
          <a:p>
            <a:pPr algn="l"/>
            <a:r>
              <a:rPr lang="en-US" sz="2800" dirty="0"/>
              <a:t>It is a concern for almost all parents of two or more children. Problems can start right after the birth of the second child. </a:t>
            </a:r>
            <a:endParaRPr lang="en-GB" sz="2800" dirty="0"/>
          </a:p>
        </p:txBody>
      </p:sp>
      <p:sp>
        <p:nvSpPr>
          <p:cNvPr id="5" name="Subtitle 2">
            <a:extLst>
              <a:ext uri="{FF2B5EF4-FFF2-40B4-BE49-F238E27FC236}">
                <a16:creationId xmlns:a16="http://schemas.microsoft.com/office/drawing/2014/main" id="{32D1B511-93EC-4564-9B05-8AEBEFE8EBF2}"/>
              </a:ext>
            </a:extLst>
          </p:cNvPr>
          <p:cNvSpPr txBox="1">
            <a:spLocks/>
          </p:cNvSpPr>
          <p:nvPr/>
        </p:nvSpPr>
        <p:spPr>
          <a:xfrm>
            <a:off x="596348" y="5619599"/>
            <a:ext cx="10668000" cy="1683624"/>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600" b="1" dirty="0">
                <a:solidFill>
                  <a:schemeClr val="bg1">
                    <a:lumMod val="95000"/>
                    <a:lumOff val="5000"/>
                    <a:alpha val="70000"/>
                  </a:schemeClr>
                </a:solidFill>
              </a:rPr>
              <a:t>What happens in your house?</a:t>
            </a:r>
          </a:p>
          <a:p>
            <a:pPr algn="l"/>
            <a:endParaRPr lang="en-GB" dirty="0"/>
          </a:p>
        </p:txBody>
      </p:sp>
      <p:sp>
        <p:nvSpPr>
          <p:cNvPr id="6" name="TextBox 5">
            <a:extLst>
              <a:ext uri="{FF2B5EF4-FFF2-40B4-BE49-F238E27FC236}">
                <a16:creationId xmlns:a16="http://schemas.microsoft.com/office/drawing/2014/main" id="{246BB953-F628-4EDB-9C71-3DFFDFB3ACD5}"/>
              </a:ext>
            </a:extLst>
          </p:cNvPr>
          <p:cNvSpPr txBox="1"/>
          <p:nvPr/>
        </p:nvSpPr>
        <p:spPr>
          <a:xfrm>
            <a:off x="652007" y="6322912"/>
            <a:ext cx="4838369" cy="276999"/>
          </a:xfrm>
          <a:prstGeom prst="rect">
            <a:avLst/>
          </a:prstGeom>
          <a:noFill/>
        </p:spPr>
        <p:txBody>
          <a:bodyPr wrap="square" rtlCol="0">
            <a:spAutoFit/>
          </a:bodyPr>
          <a:lstStyle/>
          <a:p>
            <a:r>
              <a:rPr lang="en-GB" sz="1200" dirty="0"/>
              <a:t>https://centerforparentingeducation.org</a:t>
            </a:r>
          </a:p>
        </p:txBody>
      </p:sp>
    </p:spTree>
    <p:extLst>
      <p:ext uri="{BB962C8B-B14F-4D97-AF65-F5344CB8AC3E}">
        <p14:creationId xmlns:p14="http://schemas.microsoft.com/office/powerpoint/2010/main" val="139419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1000"/>
                                        <p:tgtEl>
                                          <p:spTgt spid="5">
                                            <p:txEl>
                                              <p:pRg st="0" end="0"/>
                                            </p:txEl>
                                          </p:spTgt>
                                        </p:tgtEl>
                                      </p:cBhvr>
                                    </p:animEffect>
                                    <p:anim calcmode="lin" valueType="num">
                                      <p:cBhvr>
                                        <p:cTn id="2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eer fighting">
            <a:extLst>
              <a:ext uri="{FF2B5EF4-FFF2-40B4-BE49-F238E27FC236}">
                <a16:creationId xmlns:a16="http://schemas.microsoft.com/office/drawing/2014/main" id="{144C2726-2A01-48BB-BAAB-7C4046788C8F}"/>
              </a:ext>
            </a:extLst>
          </p:cNvPr>
          <p:cNvPicPr>
            <a:picLocks noChangeAspect="1"/>
          </p:cNvPicPr>
          <p:nvPr/>
        </p:nvPicPr>
        <p:blipFill>
          <a:blip r:embed="rId2" cstate="hqprint">
            <a:extLst>
              <a:ext uri="{28A0092B-C50C-407E-A947-70E740481C1C}">
                <a14:useLocalDpi xmlns:a14="http://schemas.microsoft.com/office/drawing/2010/main" val="0"/>
              </a:ext>
            </a:extLst>
          </a:blip>
          <a:srcRect l="1121" r="1121"/>
          <a:stretch/>
        </p:blipFill>
        <p:spPr>
          <a:xfrm>
            <a:off x="8389398"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377302" y="190833"/>
            <a:ext cx="10668000" cy="1020417"/>
          </a:xfrm>
        </p:spPr>
        <p:txBody>
          <a:bodyPr/>
          <a:lstStyle/>
          <a:p>
            <a:r>
              <a:rPr lang="en-US" dirty="0"/>
              <a:t>Competing Siblings?</a:t>
            </a:r>
            <a:endParaRPr lang="en-GB" dirty="0"/>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914520" y="1389356"/>
            <a:ext cx="10668000" cy="1795669"/>
          </a:xfrm>
        </p:spPr>
        <p:txBody>
          <a:bodyPr>
            <a:normAutofit fontScale="25000" lnSpcReduction="20000"/>
          </a:bodyPr>
          <a:lstStyle/>
          <a:p>
            <a:pPr algn="l"/>
            <a:r>
              <a:rPr lang="en-US" sz="9600" b="1" dirty="0">
                <a:solidFill>
                  <a:schemeClr val="bg1">
                    <a:lumMod val="95000"/>
                    <a:lumOff val="5000"/>
                    <a:alpha val="70000"/>
                  </a:schemeClr>
                </a:solidFill>
              </a:rPr>
              <a:t>Why might siblings compete?</a:t>
            </a:r>
            <a:endParaRPr lang="en-US" sz="8000" dirty="0"/>
          </a:p>
          <a:p>
            <a:pPr marL="1143000" indent="-1143000" algn="l" fontAlgn="base">
              <a:buFont typeface="Arial" panose="020B0604020202020204" pitchFamily="34" charset="0"/>
              <a:buChar char="•"/>
            </a:pPr>
            <a:r>
              <a:rPr lang="en-US" sz="8000" dirty="0"/>
              <a:t>Attention seeking</a:t>
            </a:r>
          </a:p>
          <a:p>
            <a:pPr marL="1143000" indent="-1143000" algn="l" fontAlgn="base">
              <a:buFont typeface="Arial" panose="020B0604020202020204" pitchFamily="34" charset="0"/>
              <a:buChar char="•"/>
            </a:pPr>
            <a:r>
              <a:rPr lang="en-US" sz="8000" dirty="0"/>
              <a:t>Wanting physical contact (Cuddles, holding hands </a:t>
            </a:r>
            <a:r>
              <a:rPr lang="en-US" sz="8000" dirty="0" err="1"/>
              <a:t>etc</a:t>
            </a:r>
            <a:r>
              <a:rPr lang="en-US" sz="8000" dirty="0"/>
              <a:t>)</a:t>
            </a:r>
          </a:p>
          <a:p>
            <a:pPr marL="1143000" indent="-1143000" algn="l" fontAlgn="base">
              <a:buFont typeface="Arial" panose="020B0604020202020204" pitchFamily="34" charset="0"/>
              <a:buChar char="•"/>
            </a:pPr>
            <a:r>
              <a:rPr lang="en-US" sz="8000" dirty="0"/>
              <a:t>Annoying a sibling may seem more exciting than anything else going on because they are bored</a:t>
            </a:r>
          </a:p>
          <a:p>
            <a:pPr marL="1143000" indent="-1143000" algn="l" fontAlgn="base">
              <a:buFont typeface="Arial" panose="020B0604020202020204" pitchFamily="34" charset="0"/>
              <a:buChar char="•"/>
            </a:pPr>
            <a:r>
              <a:rPr lang="en-US" sz="8000" dirty="0"/>
              <a:t>Unable to connect with their sibling (ignoring or reacting to them)</a:t>
            </a:r>
          </a:p>
          <a:p>
            <a:pPr marL="1143000" indent="-1143000" algn="l" fontAlgn="base">
              <a:buFont typeface="Arial" panose="020B0604020202020204" pitchFamily="34" charset="0"/>
              <a:buChar char="•"/>
            </a:pPr>
            <a:r>
              <a:rPr lang="en-US" sz="8000" dirty="0"/>
              <a:t>Power struggle, wanting to be in charge. </a:t>
            </a:r>
          </a:p>
          <a:p>
            <a:pPr marL="1143000" indent="-1143000" algn="l" fontAlgn="base">
              <a:buFont typeface="Arial" panose="020B0604020202020204" pitchFamily="34" charset="0"/>
              <a:buChar char="•"/>
            </a:pPr>
            <a:r>
              <a:rPr lang="en-US" sz="8000" dirty="0"/>
              <a:t>Becoming ‘the favourite’ </a:t>
            </a:r>
          </a:p>
          <a:p>
            <a:pPr algn="l" fontAlgn="base"/>
            <a:r>
              <a:rPr lang="en-US" sz="8000" dirty="0"/>
              <a:t>We need to help them to understand that fighting with a sibling is not acceptable. We can help and guide them to have a more positive relationship with their siblings</a:t>
            </a:r>
            <a:r>
              <a:rPr lang="en-US" sz="7200" dirty="0"/>
              <a:t>.</a:t>
            </a:r>
            <a:br>
              <a:rPr lang="en-US" sz="7200" dirty="0"/>
            </a:br>
            <a:r>
              <a:rPr lang="en-US" sz="7200" dirty="0"/>
              <a:t> </a:t>
            </a:r>
            <a:endParaRPr lang="en-US" dirty="0"/>
          </a:p>
        </p:txBody>
      </p:sp>
      <p:pic>
        <p:nvPicPr>
          <p:cNvPr id="8" name="Picture 7" descr="Children painting">
            <a:extLst>
              <a:ext uri="{FF2B5EF4-FFF2-40B4-BE49-F238E27FC236}">
                <a16:creationId xmlns:a16="http://schemas.microsoft.com/office/drawing/2014/main" id="{D2E28690-715D-410E-9D4A-BF3FE79E77C6}"/>
              </a:ext>
            </a:extLst>
          </p:cNvPr>
          <p:cNvPicPr>
            <a:picLocks noChangeAspect="1"/>
          </p:cNvPicPr>
          <p:nvPr/>
        </p:nvPicPr>
        <p:blipFill>
          <a:blip r:embed="rId3" cstate="hqprint">
            <a:extLst>
              <a:ext uri="{28A0092B-C50C-407E-A947-70E740481C1C}">
                <a14:useLocalDpi xmlns:a14="http://schemas.microsoft.com/office/drawing/2010/main" val="0"/>
              </a:ext>
            </a:extLst>
          </a:blip>
          <a:srcRect t="24382" b="24382"/>
          <a:stretch/>
        </p:blipFill>
        <p:spPr>
          <a:xfrm>
            <a:off x="-21296" y="5879689"/>
            <a:ext cx="2970974" cy="978311"/>
          </a:xfrm>
          <a:custGeom>
            <a:avLst/>
            <a:gdLst/>
            <a:ahLst/>
            <a:cxnLst/>
            <a:rect l="l" t="t" r="r" b="b"/>
            <a:pathLst>
              <a:path w="5796193" h="1908627">
                <a:moveTo>
                  <a:pt x="3174283" y="18"/>
                </a:moveTo>
                <a:cubicBezTo>
                  <a:pt x="3946119" y="-4705"/>
                  <a:pt x="4675803" y="959667"/>
                  <a:pt x="5218462" y="1459807"/>
                </a:cubicBezTo>
                <a:cubicBezTo>
                  <a:pt x="5237529" y="1477442"/>
                  <a:pt x="5268648" y="1503898"/>
                  <a:pt x="5309125" y="1537598"/>
                </a:cubicBezTo>
                <a:cubicBezTo>
                  <a:pt x="5427311" y="1636255"/>
                  <a:pt x="5560174" y="1732098"/>
                  <a:pt x="5693890" y="1830997"/>
                </a:cubicBezTo>
                <a:lnTo>
                  <a:pt x="5796193" y="1908627"/>
                </a:lnTo>
                <a:lnTo>
                  <a:pt x="0" y="1908627"/>
                </a:lnTo>
                <a:lnTo>
                  <a:pt x="36796" y="1862978"/>
                </a:lnTo>
                <a:cubicBezTo>
                  <a:pt x="326152" y="1521692"/>
                  <a:pt x="689989" y="1221705"/>
                  <a:pt x="930039" y="1021399"/>
                </a:cubicBezTo>
                <a:cubicBezTo>
                  <a:pt x="1540951" y="511494"/>
                  <a:pt x="2324829" y="5378"/>
                  <a:pt x="3174283" y="18"/>
                </a:cubicBezTo>
                <a:close/>
              </a:path>
            </a:pathLst>
          </a:custGeom>
        </p:spPr>
      </p:pic>
    </p:spTree>
    <p:extLst>
      <p:ext uri="{BB962C8B-B14F-4D97-AF65-F5344CB8AC3E}">
        <p14:creationId xmlns:p14="http://schemas.microsoft.com/office/powerpoint/2010/main" val="386411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eer fighting">
            <a:extLst>
              <a:ext uri="{FF2B5EF4-FFF2-40B4-BE49-F238E27FC236}">
                <a16:creationId xmlns:a16="http://schemas.microsoft.com/office/drawing/2014/main" id="{144C2726-2A01-48BB-BAAB-7C4046788C8F}"/>
              </a:ext>
            </a:extLst>
          </p:cNvPr>
          <p:cNvPicPr>
            <a:picLocks noChangeAspect="1"/>
          </p:cNvPicPr>
          <p:nvPr/>
        </p:nvPicPr>
        <p:blipFill>
          <a:blip r:embed="rId2" cstate="hqprint">
            <a:extLst>
              <a:ext uri="{28A0092B-C50C-407E-A947-70E740481C1C}">
                <a14:useLocalDpi xmlns:a14="http://schemas.microsoft.com/office/drawing/2010/main" val="0"/>
              </a:ext>
            </a:extLst>
          </a:blip>
          <a:srcRect l="1121" r="1121"/>
          <a:stretch/>
        </p:blipFill>
        <p:spPr>
          <a:xfrm>
            <a:off x="8389398"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364434" y="658634"/>
            <a:ext cx="8024964" cy="1020417"/>
          </a:xfrm>
        </p:spPr>
        <p:txBody>
          <a:bodyPr>
            <a:normAutofit fontScale="90000"/>
          </a:bodyPr>
          <a:lstStyle/>
          <a:p>
            <a:r>
              <a:rPr lang="en-US" dirty="0"/>
              <a:t>Factors that can influence sibling rivalry</a:t>
            </a:r>
            <a:endParaRPr lang="en-GB" dirty="0"/>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485029" y="1679051"/>
            <a:ext cx="9867569" cy="1795669"/>
          </a:xfrm>
        </p:spPr>
        <p:txBody>
          <a:bodyPr>
            <a:normAutofit fontScale="25000" lnSpcReduction="20000"/>
          </a:bodyPr>
          <a:lstStyle/>
          <a:p>
            <a:pPr algn="l"/>
            <a:r>
              <a:rPr lang="en-US" sz="9600" b="1" dirty="0">
                <a:solidFill>
                  <a:schemeClr val="bg1">
                    <a:lumMod val="95000"/>
                    <a:lumOff val="5000"/>
                    <a:alpha val="70000"/>
                  </a:schemeClr>
                </a:solidFill>
              </a:rPr>
              <a:t>Being aware of these may help.</a:t>
            </a:r>
            <a:endParaRPr lang="en-US" sz="8000" dirty="0"/>
          </a:p>
          <a:p>
            <a:pPr marL="1143000" indent="-1143000" algn="l" fontAlgn="base">
              <a:buFont typeface="Arial" panose="020B0604020202020204" pitchFamily="34" charset="0"/>
              <a:buChar char="•"/>
            </a:pPr>
            <a:r>
              <a:rPr lang="en-US" sz="8000" dirty="0"/>
              <a:t>Birth order</a:t>
            </a:r>
          </a:p>
          <a:p>
            <a:pPr marL="1143000" indent="-1143000" algn="l" fontAlgn="base">
              <a:buFont typeface="Arial" panose="020B0604020202020204" pitchFamily="34" charset="0"/>
              <a:buChar char="•"/>
            </a:pPr>
            <a:r>
              <a:rPr lang="en-US" sz="8000" dirty="0"/>
              <a:t>Children that are close in age</a:t>
            </a:r>
          </a:p>
          <a:p>
            <a:pPr marL="1143000" indent="-1143000" algn="l" fontAlgn="base">
              <a:buFont typeface="Arial" panose="020B0604020202020204" pitchFamily="34" charset="0"/>
              <a:buChar char="•"/>
            </a:pPr>
            <a:r>
              <a:rPr lang="en-US" sz="8000" dirty="0"/>
              <a:t>Understanding your children’s different characters</a:t>
            </a:r>
          </a:p>
          <a:p>
            <a:pPr marL="1143000" indent="-1143000" algn="l" fontAlgn="base">
              <a:buFont typeface="Arial" panose="020B0604020202020204" pitchFamily="34" charset="0"/>
              <a:buChar char="•"/>
            </a:pPr>
            <a:r>
              <a:rPr lang="en-US" sz="8000" dirty="0"/>
              <a:t>Gender</a:t>
            </a:r>
          </a:p>
          <a:p>
            <a:pPr marL="1143000" indent="-1143000" algn="l" fontAlgn="base">
              <a:buFont typeface="Arial" panose="020B0604020202020204" pitchFamily="34" charset="0"/>
              <a:buChar char="•"/>
            </a:pPr>
            <a:r>
              <a:rPr lang="en-US" sz="8000" dirty="0"/>
              <a:t>Family dynamics (Step-children, extended families)</a:t>
            </a:r>
          </a:p>
          <a:p>
            <a:pPr marL="1143000" indent="-1143000" algn="l" fontAlgn="base">
              <a:buFont typeface="Arial" panose="020B0604020202020204" pitchFamily="34" charset="0"/>
              <a:buChar char="•"/>
            </a:pPr>
            <a:r>
              <a:rPr lang="en-US" sz="8000" dirty="0"/>
              <a:t>The age of the children (larger age gaps)</a:t>
            </a:r>
          </a:p>
          <a:p>
            <a:pPr algn="l" fontAlgn="base"/>
            <a:r>
              <a:rPr lang="en-US" sz="8000" dirty="0"/>
              <a:t>Being aware of the factors that influence sibling rivalry can help you to be more understanding and support you to respond in sensitive ways to the sibling issues that arise.</a:t>
            </a:r>
            <a:br>
              <a:rPr lang="en-US" sz="7200" dirty="0"/>
            </a:br>
            <a:r>
              <a:rPr lang="en-US" sz="7200" dirty="0"/>
              <a:t> </a:t>
            </a:r>
            <a:endParaRPr lang="en-US" dirty="0"/>
          </a:p>
        </p:txBody>
      </p:sp>
      <p:sp>
        <p:nvSpPr>
          <p:cNvPr id="6" name="TextBox 5">
            <a:extLst>
              <a:ext uri="{FF2B5EF4-FFF2-40B4-BE49-F238E27FC236}">
                <a16:creationId xmlns:a16="http://schemas.microsoft.com/office/drawing/2014/main" id="{1997DA36-21D8-4374-AA4C-74F4795F2B99}"/>
              </a:ext>
            </a:extLst>
          </p:cNvPr>
          <p:cNvSpPr txBox="1"/>
          <p:nvPr/>
        </p:nvSpPr>
        <p:spPr>
          <a:xfrm>
            <a:off x="8389398" y="6581001"/>
            <a:ext cx="4838369" cy="276999"/>
          </a:xfrm>
          <a:prstGeom prst="rect">
            <a:avLst/>
          </a:prstGeom>
          <a:noFill/>
        </p:spPr>
        <p:txBody>
          <a:bodyPr wrap="square" rtlCol="0">
            <a:spAutoFit/>
          </a:bodyPr>
          <a:lstStyle/>
          <a:p>
            <a:r>
              <a:rPr lang="en-GB" sz="1200" dirty="0"/>
              <a:t>https://centerforparentingeducation.org</a:t>
            </a:r>
          </a:p>
        </p:txBody>
      </p:sp>
    </p:spTree>
    <p:extLst>
      <p:ext uri="{BB962C8B-B14F-4D97-AF65-F5344CB8AC3E}">
        <p14:creationId xmlns:p14="http://schemas.microsoft.com/office/powerpoint/2010/main" val="340809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ildren playing">
            <a:extLst>
              <a:ext uri="{FF2B5EF4-FFF2-40B4-BE49-F238E27FC236}">
                <a16:creationId xmlns:a16="http://schemas.microsoft.com/office/drawing/2014/main" id="{144C2726-2A01-48BB-BAAB-7C4046788C8F}"/>
              </a:ext>
            </a:extLst>
          </p:cNvPr>
          <p:cNvPicPr>
            <a:picLocks noChangeAspect="1"/>
          </p:cNvPicPr>
          <p:nvPr/>
        </p:nvPicPr>
        <p:blipFill>
          <a:blip r:embed="rId2" cstate="hqprint">
            <a:extLst>
              <a:ext uri="{28A0092B-C50C-407E-A947-70E740481C1C}">
                <a14:useLocalDpi xmlns:a14="http://schemas.microsoft.com/office/drawing/2010/main" val="0"/>
              </a:ext>
            </a:extLst>
          </a:blip>
          <a:srcRect l="4372" r="4372"/>
          <a:stretch/>
        </p:blipFill>
        <p:spPr>
          <a:xfrm>
            <a:off x="8389398" y="1"/>
            <a:ext cx="3802601" cy="2778710"/>
          </a:xfrm>
          <a:custGeom>
            <a:avLst/>
            <a:gdLst/>
            <a:ahLst/>
            <a:cxnLst/>
            <a:rect l="l" t="t" r="r" b="b"/>
            <a:pathLst>
              <a:path w="5756090" h="3960681">
                <a:moveTo>
                  <a:pt x="0" y="0"/>
                </a:moveTo>
                <a:lnTo>
                  <a:pt x="5756090" y="0"/>
                </a:lnTo>
                <a:lnTo>
                  <a:pt x="5756090" y="3463038"/>
                </a:lnTo>
                <a:lnTo>
                  <a:pt x="5558511" y="3561320"/>
                </a:lnTo>
                <a:cubicBezTo>
                  <a:pt x="4879339" y="3874528"/>
                  <a:pt x="4103797" y="4016776"/>
                  <a:pt x="3480391" y="3940416"/>
                </a:cubicBezTo>
                <a:cubicBezTo>
                  <a:pt x="2751968" y="3851461"/>
                  <a:pt x="2103010" y="3410677"/>
                  <a:pt x="1605774" y="2854397"/>
                </a:cubicBezTo>
                <a:cubicBezTo>
                  <a:pt x="1278696" y="2488237"/>
                  <a:pt x="377050" y="1320622"/>
                  <a:pt x="74389" y="325223"/>
                </a:cubicBezTo>
                <a:cubicBezTo>
                  <a:pt x="51690" y="250568"/>
                  <a:pt x="32361" y="176882"/>
                  <a:pt x="16895" y="104576"/>
                </a:cubicBezTo>
                <a:close/>
              </a:path>
            </a:pathLst>
          </a:custGeom>
        </p:spPr>
      </p:pic>
      <p:sp>
        <p:nvSpPr>
          <p:cNvPr id="2" name="Title 1">
            <a:extLst>
              <a:ext uri="{FF2B5EF4-FFF2-40B4-BE49-F238E27FC236}">
                <a16:creationId xmlns:a16="http://schemas.microsoft.com/office/drawing/2014/main" id="{683CCA2A-4016-411B-A7EA-FB67BCF2842B}"/>
              </a:ext>
            </a:extLst>
          </p:cNvPr>
          <p:cNvSpPr>
            <a:spLocks noGrp="1"/>
          </p:cNvSpPr>
          <p:nvPr>
            <p:ph type="ctrTitle"/>
          </p:nvPr>
        </p:nvSpPr>
        <p:spPr>
          <a:xfrm>
            <a:off x="762000" y="340582"/>
            <a:ext cx="9360010" cy="1020417"/>
          </a:xfrm>
        </p:spPr>
        <p:txBody>
          <a:bodyPr/>
          <a:lstStyle/>
          <a:p>
            <a:r>
              <a:rPr lang="en-US" dirty="0"/>
              <a:t>What can you do?</a:t>
            </a:r>
            <a:endParaRPr lang="en-GB" dirty="0"/>
          </a:p>
        </p:txBody>
      </p:sp>
      <p:sp>
        <p:nvSpPr>
          <p:cNvPr id="3" name="Subtitle 2">
            <a:extLst>
              <a:ext uri="{FF2B5EF4-FFF2-40B4-BE49-F238E27FC236}">
                <a16:creationId xmlns:a16="http://schemas.microsoft.com/office/drawing/2014/main" id="{EEF39A30-9852-4347-AD17-B383C55A52A1}"/>
              </a:ext>
            </a:extLst>
          </p:cNvPr>
          <p:cNvSpPr>
            <a:spLocks noGrp="1"/>
          </p:cNvSpPr>
          <p:nvPr>
            <p:ph type="subTitle" idx="1"/>
          </p:nvPr>
        </p:nvSpPr>
        <p:spPr>
          <a:xfrm>
            <a:off x="596347" y="1376901"/>
            <a:ext cx="10668000" cy="1795669"/>
          </a:xfrm>
        </p:spPr>
        <p:txBody>
          <a:bodyPr>
            <a:normAutofit fontScale="25000" lnSpcReduction="20000"/>
          </a:bodyPr>
          <a:lstStyle/>
          <a:p>
            <a:pPr algn="l"/>
            <a:r>
              <a:rPr lang="en-US" sz="11200" b="1" dirty="0">
                <a:solidFill>
                  <a:schemeClr val="bg1">
                    <a:lumMod val="95000"/>
                    <a:lumOff val="5000"/>
                    <a:alpha val="70000"/>
                  </a:schemeClr>
                </a:solidFill>
              </a:rPr>
              <a:t>Tips to help prevent sibling rivalry?</a:t>
            </a:r>
          </a:p>
          <a:p>
            <a:pPr marL="1143000" indent="-1143000" algn="l">
              <a:buFont typeface="Arial" panose="020B0604020202020204" pitchFamily="34" charset="0"/>
              <a:buChar char="•"/>
            </a:pPr>
            <a:r>
              <a:rPr lang="en-US" sz="9600" dirty="0"/>
              <a:t>Recognise your child's needs... (see them as individuals)</a:t>
            </a:r>
          </a:p>
          <a:p>
            <a:pPr marL="1143000" indent="-1143000" algn="l">
              <a:buFont typeface="Arial" panose="020B0604020202020204" pitchFamily="34" charset="0"/>
              <a:buChar char="•"/>
            </a:pPr>
            <a:r>
              <a:rPr lang="en-US" sz="9600" dirty="0"/>
              <a:t>Set clear family rules... (clear expectations)</a:t>
            </a:r>
          </a:p>
          <a:p>
            <a:pPr marL="1143000" indent="-1143000" algn="l">
              <a:buFont typeface="Arial" panose="020B0604020202020204" pitchFamily="34" charset="0"/>
              <a:buChar char="•"/>
            </a:pPr>
            <a:r>
              <a:rPr lang="en-US" sz="9600" dirty="0"/>
              <a:t>Good routines… </a:t>
            </a:r>
          </a:p>
          <a:p>
            <a:pPr marL="1143000" indent="-1143000" algn="l">
              <a:buFont typeface="Arial" panose="020B0604020202020204" pitchFamily="34" charset="0"/>
              <a:buChar char="•"/>
            </a:pPr>
            <a:r>
              <a:rPr lang="en-US" sz="9600" dirty="0"/>
              <a:t>Praise them often… (acknowledge positive </a:t>
            </a:r>
            <a:r>
              <a:rPr lang="en-US" sz="9600" dirty="0" err="1"/>
              <a:t>behaviour</a:t>
            </a:r>
            <a:r>
              <a:rPr lang="en-US" sz="9600" dirty="0"/>
              <a:t>) </a:t>
            </a:r>
          </a:p>
          <a:p>
            <a:pPr marL="1143000" indent="-1143000" algn="l">
              <a:buFont typeface="Arial" panose="020B0604020202020204" pitchFamily="34" charset="0"/>
              <a:buChar char="•"/>
            </a:pPr>
            <a:r>
              <a:rPr lang="en-US" sz="9600" dirty="0"/>
              <a:t>Been a good role model… (Children learn from the adult around them)</a:t>
            </a:r>
          </a:p>
          <a:p>
            <a:pPr marL="1143000" indent="-1143000" algn="l">
              <a:buFont typeface="Arial" panose="020B0604020202020204" pitchFamily="34" charset="0"/>
              <a:buChar char="•"/>
            </a:pPr>
            <a:r>
              <a:rPr lang="en-US" sz="9600" dirty="0"/>
              <a:t>Recognise when your child might need some time out</a:t>
            </a:r>
          </a:p>
          <a:p>
            <a:pPr marL="1143000" indent="-1143000" algn="l">
              <a:buFont typeface="Arial" panose="020B0604020202020204" pitchFamily="34" charset="0"/>
              <a:buChar char="•"/>
            </a:pPr>
            <a:r>
              <a:rPr lang="en-US" sz="9600" dirty="0"/>
              <a:t>Let children work it out sometimes… (just listen)</a:t>
            </a:r>
            <a:endParaRPr lang="en-GB" dirty="0"/>
          </a:p>
        </p:txBody>
      </p:sp>
    </p:spTree>
    <p:extLst>
      <p:ext uri="{BB962C8B-B14F-4D97-AF65-F5344CB8AC3E}">
        <p14:creationId xmlns:p14="http://schemas.microsoft.com/office/powerpoint/2010/main" val="141492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CFD68BBF-560F-4863-B42B-1814D4D237EB}"/>
              </a:ext>
            </a:extLst>
          </p:cNvPr>
          <p:cNvSpPr>
            <a:spLocks noGrp="1"/>
          </p:cNvSpPr>
          <p:nvPr>
            <p:ph type="ctrTitle"/>
          </p:nvPr>
        </p:nvSpPr>
        <p:spPr>
          <a:xfrm>
            <a:off x="6841725" y="398659"/>
            <a:ext cx="3704948" cy="995136"/>
          </a:xfrm>
        </p:spPr>
        <p:txBody>
          <a:bodyPr>
            <a:normAutofit/>
          </a:bodyPr>
          <a:lstStyle/>
          <a:p>
            <a:pPr algn="l"/>
            <a:r>
              <a:rPr lang="en-US" dirty="0"/>
              <a:t>Handouts</a:t>
            </a:r>
            <a:endParaRPr lang="en-GB" dirty="0"/>
          </a:p>
        </p:txBody>
      </p:sp>
      <p:pic>
        <p:nvPicPr>
          <p:cNvPr id="5" name="Picture 4">
            <a:extLst>
              <a:ext uri="{FF2B5EF4-FFF2-40B4-BE49-F238E27FC236}">
                <a16:creationId xmlns:a16="http://schemas.microsoft.com/office/drawing/2014/main" id="{974036EA-29B9-472E-A3C2-279ACDF029E8}"/>
              </a:ext>
            </a:extLst>
          </p:cNvPr>
          <p:cNvPicPr>
            <a:picLocks noChangeAspect="1"/>
          </p:cNvPicPr>
          <p:nvPr/>
        </p:nvPicPr>
        <p:blipFill>
          <a:blip r:embed="rId2">
            <a:extLst>
              <a:ext uri="{28A0092B-C50C-407E-A947-70E740481C1C}">
                <a14:useLocalDpi xmlns:a14="http://schemas.microsoft.com/office/drawing/2010/main" val="0"/>
              </a:ext>
            </a:extLst>
          </a:blip>
          <a:srcRect l="19182" r="19182"/>
          <a:stretch/>
        </p:blipFill>
        <p:spPr>
          <a:xfrm>
            <a:off x="0" y="0"/>
            <a:ext cx="4726565" cy="5214460"/>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2" name="Freeform: Shape 11">
            <a:extLst>
              <a:ext uri="{FF2B5EF4-FFF2-40B4-BE49-F238E27FC236}">
                <a16:creationId xmlns:a16="http://schemas.microsoft.com/office/drawing/2014/main" id="{B47A9921-6509-49C2-BEBF-924F280660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9" name="Subtitle 2">
            <a:extLst>
              <a:ext uri="{FF2B5EF4-FFF2-40B4-BE49-F238E27FC236}">
                <a16:creationId xmlns:a16="http://schemas.microsoft.com/office/drawing/2014/main" id="{23089C9B-6999-491B-82E9-9EA9221B5412}"/>
              </a:ext>
            </a:extLst>
          </p:cNvPr>
          <p:cNvSpPr txBox="1">
            <a:spLocks/>
          </p:cNvSpPr>
          <p:nvPr/>
        </p:nvSpPr>
        <p:spPr>
          <a:xfrm>
            <a:off x="5890912" y="1393794"/>
            <a:ext cx="5912529" cy="5464205"/>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125000"/>
              </a:lnSpc>
              <a:spcBef>
                <a:spcPts val="1000"/>
              </a:spcBef>
              <a:buFont typeface="Arial" panose="020B0604020202020204" pitchFamily="34" charset="0"/>
              <a:buNone/>
              <a:defRPr sz="2400" kern="1200">
                <a:solidFill>
                  <a:schemeClr val="tx1">
                    <a:alpha val="70000"/>
                  </a:schemeClr>
                </a:solidFill>
                <a:latin typeface="+mn-lt"/>
                <a:ea typeface="+mn-ea"/>
                <a:cs typeface="+mn-cs"/>
              </a:defRPr>
            </a:lvl1pPr>
            <a:lvl2pPr marL="457200" indent="0" algn="ctr" defTabSz="914400" rtl="0" eaLnBrk="1" latinLnBrk="0" hangingPunct="1">
              <a:lnSpc>
                <a:spcPct val="125000"/>
              </a:lnSpc>
              <a:spcBef>
                <a:spcPts val="500"/>
              </a:spcBef>
              <a:buFont typeface="Arial" panose="020B0604020202020204" pitchFamily="34" charset="0"/>
              <a:buNone/>
              <a:defRPr sz="2000" kern="1200">
                <a:solidFill>
                  <a:schemeClr val="tx1">
                    <a:alpha val="70000"/>
                  </a:schemeClr>
                </a:solidFill>
                <a:latin typeface="+mn-lt"/>
                <a:ea typeface="+mn-ea"/>
                <a:cs typeface="+mn-cs"/>
              </a:defRPr>
            </a:lvl2pPr>
            <a:lvl3pPr marL="914400" indent="0" algn="ctr" defTabSz="914400" rtl="0" eaLnBrk="1" latinLnBrk="0" hangingPunct="1">
              <a:lnSpc>
                <a:spcPct val="125000"/>
              </a:lnSpc>
              <a:spcBef>
                <a:spcPts val="500"/>
              </a:spcBef>
              <a:buFont typeface="Arial" panose="020B0604020202020204" pitchFamily="34" charset="0"/>
              <a:buNone/>
              <a:defRPr sz="1800" kern="1200">
                <a:solidFill>
                  <a:schemeClr val="tx1">
                    <a:alpha val="70000"/>
                  </a:schemeClr>
                </a:solidFill>
                <a:latin typeface="+mn-lt"/>
                <a:ea typeface="+mn-ea"/>
                <a:cs typeface="+mn-cs"/>
              </a:defRPr>
            </a:lvl3pPr>
            <a:lvl4pPr marL="13716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4pPr>
            <a:lvl5pPr marL="1828800" indent="0" algn="ctr" defTabSz="914400" rtl="0" eaLnBrk="1" latinLnBrk="0" hangingPunct="1">
              <a:lnSpc>
                <a:spcPct val="125000"/>
              </a:lnSpc>
              <a:spcBef>
                <a:spcPts val="500"/>
              </a:spcBef>
              <a:buFont typeface="Arial" panose="020B0604020202020204" pitchFamily="34" charset="0"/>
              <a:buNone/>
              <a:defRPr sz="1600" kern="1200">
                <a:solidFill>
                  <a:schemeClr val="tx1">
                    <a:alpha val="7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700" b="1" dirty="0">
                <a:solidFill>
                  <a:schemeClr val="bg1">
                    <a:lumMod val="95000"/>
                    <a:lumOff val="5000"/>
                    <a:alpha val="70000"/>
                  </a:schemeClr>
                </a:solidFill>
              </a:rPr>
              <a:t>Coping with sibling rivalry: </a:t>
            </a:r>
          </a:p>
          <a:p>
            <a:pPr algn="l"/>
            <a:r>
              <a:rPr lang="en-US" sz="1700" b="1" dirty="0">
                <a:solidFill>
                  <a:schemeClr val="bg1">
                    <a:lumMod val="95000"/>
                    <a:lumOff val="5000"/>
                    <a:alpha val="70000"/>
                  </a:schemeClr>
                </a:solidFill>
                <a:hlinkClick r:id="rId3"/>
              </a:rPr>
              <a:t>https://centerforparentingeducation.org/library-of-articles/sibling-rivalry/coping-sibling-rivalry/</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How to stop siblings fighting:</a:t>
            </a:r>
          </a:p>
          <a:p>
            <a:pPr algn="l"/>
            <a:r>
              <a:rPr lang="en-US" sz="1700" b="1" dirty="0">
                <a:solidFill>
                  <a:schemeClr val="bg1">
                    <a:lumMod val="95000"/>
                    <a:lumOff val="5000"/>
                    <a:alpha val="70000"/>
                  </a:schemeClr>
                </a:solidFill>
                <a:hlinkClick r:id="rId4"/>
              </a:rPr>
              <a:t>https://www.sitters.co.uk/blog/how-to-stop-siblings-fighting.aspx</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 Helpful tips:</a:t>
            </a:r>
          </a:p>
          <a:p>
            <a:pPr algn="l"/>
            <a:r>
              <a:rPr lang="en-US" sz="1700" b="1" dirty="0">
                <a:hlinkClick r:id="rId5"/>
              </a:rPr>
              <a:t>https://raisingchildren.net.au/school-age/behaviour/friends-siblings/preventing-fights#6-coach-your-children-nav-title</a:t>
            </a:r>
            <a:r>
              <a:rPr lang="en-US" sz="1700" b="1" dirty="0"/>
              <a:t> </a:t>
            </a:r>
          </a:p>
          <a:p>
            <a:pPr algn="l"/>
            <a:r>
              <a:rPr lang="en-US" sz="1700" b="1" dirty="0">
                <a:solidFill>
                  <a:schemeClr val="bg1">
                    <a:lumMod val="95000"/>
                    <a:lumOff val="5000"/>
                    <a:alpha val="70000"/>
                  </a:schemeClr>
                </a:solidFill>
              </a:rPr>
              <a:t>Teenagers:</a:t>
            </a:r>
          </a:p>
          <a:p>
            <a:pPr algn="l"/>
            <a:r>
              <a:rPr lang="en-US" sz="1700" b="1" dirty="0">
                <a:solidFill>
                  <a:schemeClr val="bg1">
                    <a:lumMod val="95000"/>
                    <a:lumOff val="5000"/>
                    <a:alpha val="70000"/>
                  </a:schemeClr>
                </a:solidFill>
                <a:hlinkClick r:id="rId6"/>
              </a:rPr>
              <a:t>https://raisingchildren.net.au/pre-teens/behaviour/sibling-fights/sibling-fighting</a:t>
            </a:r>
            <a:r>
              <a:rPr lang="en-US" sz="1700" b="1" dirty="0">
                <a:solidFill>
                  <a:schemeClr val="bg1">
                    <a:lumMod val="95000"/>
                    <a:lumOff val="5000"/>
                    <a:alpha val="70000"/>
                  </a:schemeClr>
                </a:solidFill>
              </a:rPr>
              <a:t> </a:t>
            </a:r>
          </a:p>
          <a:p>
            <a:pPr algn="l"/>
            <a:r>
              <a:rPr lang="en-US" sz="1700" b="1" dirty="0">
                <a:solidFill>
                  <a:schemeClr val="bg1">
                    <a:lumMod val="95000"/>
                    <a:lumOff val="5000"/>
                    <a:alpha val="70000"/>
                  </a:schemeClr>
                </a:solidFill>
              </a:rPr>
              <a:t>Sibling rivalry remedies:</a:t>
            </a:r>
          </a:p>
          <a:p>
            <a:pPr algn="l"/>
            <a:r>
              <a:rPr lang="en-US" sz="1700" b="1" dirty="0">
                <a:solidFill>
                  <a:schemeClr val="bg1">
                    <a:lumMod val="95000"/>
                    <a:lumOff val="5000"/>
                    <a:alpha val="70000"/>
                  </a:schemeClr>
                </a:solidFill>
                <a:hlinkClick r:id="rId7"/>
              </a:rPr>
              <a:t>https://www.supernanny.co.uk/Advice/-/Family-Matters/-/Relationships/Sibling-rivalry-remedies.aspx</a:t>
            </a:r>
            <a:r>
              <a:rPr lang="en-US" sz="1700" b="1" dirty="0">
                <a:solidFill>
                  <a:schemeClr val="bg1">
                    <a:lumMod val="95000"/>
                    <a:lumOff val="5000"/>
                    <a:alpha val="70000"/>
                  </a:schemeClr>
                </a:solidFill>
              </a:rPr>
              <a:t> </a:t>
            </a:r>
          </a:p>
          <a:p>
            <a:pPr algn="l"/>
            <a:r>
              <a:rPr lang="en-US" sz="1700" b="1" dirty="0">
                <a:solidFill>
                  <a:schemeClr val="bg1">
                    <a:alpha val="70000"/>
                  </a:schemeClr>
                </a:solidFill>
              </a:rPr>
              <a:t>Book idea:</a:t>
            </a:r>
          </a:p>
          <a:p>
            <a:pPr algn="l"/>
            <a:r>
              <a:rPr lang="en-US" sz="1700" dirty="0">
                <a:solidFill>
                  <a:schemeClr val="bg1">
                    <a:alpha val="70000"/>
                  </a:schemeClr>
                </a:solidFill>
              </a:rPr>
              <a:t>Siblings you’re stuck with each other, so stick together – James J. Crist &amp;Elizabeth Verdick </a:t>
            </a:r>
          </a:p>
          <a:p>
            <a:pPr algn="l"/>
            <a:r>
              <a:rPr lang="en-US" sz="1700" b="1" dirty="0">
                <a:solidFill>
                  <a:schemeClr val="accent2">
                    <a:alpha val="70000"/>
                  </a:schemeClr>
                </a:solidFill>
                <a:hlinkClick r:id="rId8"/>
              </a:rPr>
              <a:t>https://www.amazon.co.uk/Siblings-Youre-Together-Spirit-Publishing/dp/1575423367/ref=sr_1_1?dchild=1&amp;keywords=siblings+youre+stuck+with+each+other%27&amp;qid=1617010827&amp;sr=8-1</a:t>
            </a:r>
            <a:endParaRPr lang="en-US" sz="1700" b="1" dirty="0">
              <a:solidFill>
                <a:schemeClr val="accent2">
                  <a:alpha val="70000"/>
                </a:schemeClr>
              </a:solidFill>
            </a:endParaRPr>
          </a:p>
          <a:p>
            <a:pPr algn="l"/>
            <a:endParaRPr lang="en-US" sz="1700" dirty="0">
              <a:solidFill>
                <a:schemeClr val="accent2">
                  <a:alpha val="70000"/>
                </a:schemeClr>
              </a:solidFill>
            </a:endParaRPr>
          </a:p>
        </p:txBody>
      </p:sp>
    </p:spTree>
    <p:extLst>
      <p:ext uri="{BB962C8B-B14F-4D97-AF65-F5344CB8AC3E}">
        <p14:creationId xmlns:p14="http://schemas.microsoft.com/office/powerpoint/2010/main" val="356927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1000"/>
                                        <p:tgtEl>
                                          <p:spTgt spid="9">
                                            <p:txEl>
                                              <p:pRg st="3" end="3"/>
                                            </p:txEl>
                                          </p:spTgt>
                                        </p:tgtEl>
                                      </p:cBhvr>
                                    </p:animEffect>
                                    <p:anim calcmode="lin" valueType="num">
                                      <p:cBhvr>
                                        <p:cTn id="23"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1000"/>
                                        <p:tgtEl>
                                          <p:spTgt spid="9">
                                            <p:txEl>
                                              <p:pRg st="4" end="4"/>
                                            </p:txEl>
                                          </p:spTgt>
                                        </p:tgtEl>
                                      </p:cBhvr>
                                    </p:animEffect>
                                    <p:anim calcmode="lin" valueType="num">
                                      <p:cBhvr>
                                        <p:cTn id="2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xEl>
                                              <p:pRg st="9" end="9"/>
                                            </p:txEl>
                                          </p:spTgt>
                                        </p:tgtEl>
                                        <p:attrNameLst>
                                          <p:attrName>style.visibility</p:attrName>
                                        </p:attrNameLst>
                                      </p:cBhvr>
                                      <p:to>
                                        <p:strVal val="visible"/>
                                      </p:to>
                                    </p:set>
                                    <p:animEffect transition="in" filter="fade">
                                      <p:cBhvr>
                                        <p:cTn id="32" dur="1000"/>
                                        <p:tgtEl>
                                          <p:spTgt spid="9">
                                            <p:txEl>
                                              <p:pRg st="9" end="9"/>
                                            </p:txEl>
                                          </p:spTgt>
                                        </p:tgtEl>
                                      </p:cBhvr>
                                    </p:animEffect>
                                    <p:anim calcmode="lin" valueType="num">
                                      <p:cBhvr>
                                        <p:cTn id="33"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9" end="9"/>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xEl>
                                              <p:pRg st="10" end="10"/>
                                            </p:txEl>
                                          </p:spTgt>
                                        </p:tgtEl>
                                        <p:attrNameLst>
                                          <p:attrName>style.visibility</p:attrName>
                                        </p:attrNameLst>
                                      </p:cBhvr>
                                      <p:to>
                                        <p:strVal val="visible"/>
                                      </p:to>
                                    </p:set>
                                    <p:animEffect transition="in" filter="fade">
                                      <p:cBhvr>
                                        <p:cTn id="37" dur="1000"/>
                                        <p:tgtEl>
                                          <p:spTgt spid="9">
                                            <p:txEl>
                                              <p:pRg st="10" end="10"/>
                                            </p:txEl>
                                          </p:spTgt>
                                        </p:tgtEl>
                                      </p:cBhvr>
                                    </p:animEffect>
                                    <p:anim calcmode="lin" valueType="num">
                                      <p:cBhvr>
                                        <p:cTn id="38" dur="1000" fill="hold"/>
                                        <p:tgtEl>
                                          <p:spTgt spid="9">
                                            <p:txEl>
                                              <p:pRg st="10" end="10"/>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10" end="10"/>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xEl>
                                              <p:pRg st="11" end="11"/>
                                            </p:txEl>
                                          </p:spTgt>
                                        </p:tgtEl>
                                        <p:attrNameLst>
                                          <p:attrName>style.visibility</p:attrName>
                                        </p:attrNameLst>
                                      </p:cBhvr>
                                      <p:to>
                                        <p:strVal val="visible"/>
                                      </p:to>
                                    </p:set>
                                    <p:animEffect transition="in" filter="fade">
                                      <p:cBhvr>
                                        <p:cTn id="42" dur="1000"/>
                                        <p:tgtEl>
                                          <p:spTgt spid="9">
                                            <p:txEl>
                                              <p:pRg st="11" end="11"/>
                                            </p:txEl>
                                          </p:spTgt>
                                        </p:tgtEl>
                                      </p:cBhvr>
                                    </p:animEffect>
                                    <p:anim calcmode="lin" valueType="num">
                                      <p:cBhvr>
                                        <p:cTn id="43" dur="1000" fill="hold"/>
                                        <p:tgtEl>
                                          <p:spTgt spid="9">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11" end="11"/>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xEl>
                                              <p:pRg st="12" end="12"/>
                                            </p:txEl>
                                          </p:spTgt>
                                        </p:tgtEl>
                                        <p:attrNameLst>
                                          <p:attrName>style.visibility</p:attrName>
                                        </p:attrNameLst>
                                      </p:cBhvr>
                                      <p:to>
                                        <p:strVal val="visible"/>
                                      </p:to>
                                    </p:set>
                                    <p:animEffect transition="in" filter="fade">
                                      <p:cBhvr>
                                        <p:cTn id="47" dur="1000"/>
                                        <p:tgtEl>
                                          <p:spTgt spid="9">
                                            <p:txEl>
                                              <p:pRg st="12" end="12"/>
                                            </p:txEl>
                                          </p:spTgt>
                                        </p:tgtEl>
                                      </p:cBhvr>
                                    </p:animEffect>
                                    <p:anim calcmode="lin" valueType="num">
                                      <p:cBhvr>
                                        <p:cTn id="48" dur="1000" fill="hold"/>
                                        <p:tgtEl>
                                          <p:spTgt spid="9">
                                            <p:txEl>
                                              <p:pRg st="12" end="12"/>
                                            </p:txEl>
                                          </p:spTgt>
                                        </p:tgtEl>
                                        <p:attrNameLst>
                                          <p:attrName>ppt_x</p:attrName>
                                        </p:attrNameLst>
                                      </p:cBhvr>
                                      <p:tavLst>
                                        <p:tav tm="0">
                                          <p:val>
                                            <p:strVal val="#ppt_x"/>
                                          </p:val>
                                        </p:tav>
                                        <p:tav tm="100000">
                                          <p:val>
                                            <p:strVal val="#ppt_x"/>
                                          </p:val>
                                        </p:tav>
                                      </p:tavLst>
                                    </p:anim>
                                    <p:anim calcmode="lin" valueType="num">
                                      <p:cBhvr>
                                        <p:cTn id="49" dur="1000" fill="hold"/>
                                        <p:tgtEl>
                                          <p:spTgt spid="9">
                                            <p:txEl>
                                              <p:pRg st="12" end="12"/>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
                                            <p:txEl>
                                              <p:pRg st="5" end="5"/>
                                            </p:txEl>
                                          </p:spTgt>
                                        </p:tgtEl>
                                        <p:attrNameLst>
                                          <p:attrName>style.visibility</p:attrName>
                                        </p:attrNameLst>
                                      </p:cBhvr>
                                      <p:to>
                                        <p:strVal val="visible"/>
                                      </p:to>
                                    </p:set>
                                    <p:animEffect transition="in" filter="fade">
                                      <p:cBhvr>
                                        <p:cTn id="52" dur="1000"/>
                                        <p:tgtEl>
                                          <p:spTgt spid="9">
                                            <p:txEl>
                                              <p:pRg st="5" end="5"/>
                                            </p:txEl>
                                          </p:spTgt>
                                        </p:tgtEl>
                                      </p:cBhvr>
                                    </p:animEffect>
                                    <p:anim calcmode="lin" valueType="num">
                                      <p:cBhvr>
                                        <p:cTn id="5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9">
                                            <p:txEl>
                                              <p:pRg st="5" end="5"/>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xEl>
                                              <p:pRg st="6" end="6"/>
                                            </p:txEl>
                                          </p:spTgt>
                                        </p:tgtEl>
                                        <p:attrNameLst>
                                          <p:attrName>style.visibility</p:attrName>
                                        </p:attrNameLst>
                                      </p:cBhvr>
                                      <p:to>
                                        <p:strVal val="visible"/>
                                      </p:to>
                                    </p:set>
                                    <p:animEffect transition="in" filter="fade">
                                      <p:cBhvr>
                                        <p:cTn id="57" dur="1000"/>
                                        <p:tgtEl>
                                          <p:spTgt spid="9">
                                            <p:txEl>
                                              <p:pRg st="6" end="6"/>
                                            </p:txEl>
                                          </p:spTgt>
                                        </p:tgtEl>
                                      </p:cBhvr>
                                    </p:animEffect>
                                    <p:anim calcmode="lin" valueType="num">
                                      <p:cBhvr>
                                        <p:cTn id="58"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9">
                                            <p:txEl>
                                              <p:pRg st="6" end="6"/>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9">
                                            <p:txEl>
                                              <p:pRg st="7" end="7"/>
                                            </p:txEl>
                                          </p:spTgt>
                                        </p:tgtEl>
                                        <p:attrNameLst>
                                          <p:attrName>style.visibility</p:attrName>
                                        </p:attrNameLst>
                                      </p:cBhvr>
                                      <p:to>
                                        <p:strVal val="visible"/>
                                      </p:to>
                                    </p:set>
                                    <p:animEffect transition="in" filter="fade">
                                      <p:cBhvr>
                                        <p:cTn id="62" dur="1000"/>
                                        <p:tgtEl>
                                          <p:spTgt spid="9">
                                            <p:txEl>
                                              <p:pRg st="7" end="7"/>
                                            </p:txEl>
                                          </p:spTgt>
                                        </p:tgtEl>
                                      </p:cBhvr>
                                    </p:animEffect>
                                    <p:anim calcmode="lin" valueType="num">
                                      <p:cBhvr>
                                        <p:cTn id="63"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9">
                                            <p:txEl>
                                              <p:pRg st="7" end="7"/>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9">
                                            <p:txEl>
                                              <p:pRg st="8" end="8"/>
                                            </p:txEl>
                                          </p:spTgt>
                                        </p:tgtEl>
                                        <p:attrNameLst>
                                          <p:attrName>style.visibility</p:attrName>
                                        </p:attrNameLst>
                                      </p:cBhvr>
                                      <p:to>
                                        <p:strVal val="visible"/>
                                      </p:to>
                                    </p:set>
                                    <p:animEffect transition="in" filter="fade">
                                      <p:cBhvr>
                                        <p:cTn id="67" dur="1000"/>
                                        <p:tgtEl>
                                          <p:spTgt spid="9">
                                            <p:txEl>
                                              <p:pRg st="8" end="8"/>
                                            </p:txEl>
                                          </p:spTgt>
                                        </p:tgtEl>
                                      </p:cBhvr>
                                    </p:animEffect>
                                    <p:anim calcmode="lin" valueType="num">
                                      <p:cBhvr>
                                        <p:cTn id="68"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69"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F2387-30C5-4D8E-8CE3-FCD468A3BB8B}"/>
              </a:ext>
            </a:extLst>
          </p:cNvPr>
          <p:cNvSpPr>
            <a:spLocks noGrp="1"/>
          </p:cNvSpPr>
          <p:nvPr>
            <p:ph type="ctrTitle"/>
          </p:nvPr>
        </p:nvSpPr>
        <p:spPr>
          <a:xfrm>
            <a:off x="762000" y="514184"/>
            <a:ext cx="10668000" cy="948856"/>
          </a:xfrm>
        </p:spPr>
        <p:txBody>
          <a:bodyPr/>
          <a:lstStyle/>
          <a:p>
            <a:r>
              <a:rPr lang="en-US" dirty="0"/>
              <a:t>Challenge Time &amp; Feedback</a:t>
            </a:r>
            <a:endParaRPr lang="en-GB" dirty="0"/>
          </a:p>
        </p:txBody>
      </p:sp>
      <p:sp>
        <p:nvSpPr>
          <p:cNvPr id="3" name="Subtitle 2">
            <a:extLst>
              <a:ext uri="{FF2B5EF4-FFF2-40B4-BE49-F238E27FC236}">
                <a16:creationId xmlns:a16="http://schemas.microsoft.com/office/drawing/2014/main" id="{01FD24DE-4F4B-490F-9F29-032CD98B1460}"/>
              </a:ext>
            </a:extLst>
          </p:cNvPr>
          <p:cNvSpPr>
            <a:spLocks noGrp="1"/>
          </p:cNvSpPr>
          <p:nvPr>
            <p:ph type="subTitle" idx="1"/>
          </p:nvPr>
        </p:nvSpPr>
        <p:spPr>
          <a:xfrm>
            <a:off x="762000" y="1566408"/>
            <a:ext cx="10668000" cy="4529592"/>
          </a:xfrm>
        </p:spPr>
        <p:txBody>
          <a:bodyPr>
            <a:normAutofit/>
          </a:bodyPr>
          <a:lstStyle/>
          <a:p>
            <a:r>
              <a:rPr lang="en-US" dirty="0"/>
              <a:t>We are now going to challenge you to put this information into practice with your family. Let’s see if it makes a difference? </a:t>
            </a:r>
          </a:p>
          <a:p>
            <a:pPr algn="l"/>
            <a:r>
              <a:rPr lang="en-US" dirty="0"/>
              <a:t>Think about:</a:t>
            </a:r>
          </a:p>
          <a:p>
            <a:pPr marL="342900" indent="-342900">
              <a:buFont typeface="Arial" panose="020B0604020202020204" pitchFamily="34" charset="0"/>
              <a:buChar char="•"/>
            </a:pPr>
            <a:r>
              <a:rPr lang="en-US" dirty="0"/>
              <a:t>What was helpful?</a:t>
            </a:r>
          </a:p>
          <a:p>
            <a:pPr marL="342900" indent="-342900">
              <a:buFont typeface="Arial" panose="020B0604020202020204" pitchFamily="34" charset="0"/>
              <a:buChar char="•"/>
            </a:pPr>
            <a:r>
              <a:rPr lang="en-US" dirty="0"/>
              <a:t>What did you find most useful?</a:t>
            </a:r>
          </a:p>
          <a:p>
            <a:pPr marL="342900" indent="-342900">
              <a:buFont typeface="Arial" panose="020B0604020202020204" pitchFamily="34" charset="0"/>
              <a:buChar char="•"/>
            </a:pPr>
            <a:r>
              <a:rPr lang="en-US" dirty="0"/>
              <a:t>Was it realistic for you?</a:t>
            </a:r>
          </a:p>
          <a:p>
            <a:pPr marL="342900" indent="-342900">
              <a:buFont typeface="Arial" panose="020B0604020202020204" pitchFamily="34" charset="0"/>
              <a:buChar char="•"/>
            </a:pPr>
            <a:r>
              <a:rPr lang="en-US" dirty="0"/>
              <a:t>Would you feel comfortable explaining these ideas to someone else?</a:t>
            </a:r>
          </a:p>
          <a:p>
            <a:pPr marL="342900" indent="-342900">
              <a:buFont typeface="Arial" panose="020B0604020202020204" pitchFamily="34" charset="0"/>
              <a:buChar char="•"/>
            </a:pPr>
            <a:r>
              <a:rPr lang="en-US"/>
              <a:t>Any challenges?</a:t>
            </a: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2849239617"/>
      </p:ext>
    </p:extLst>
  </p:cSld>
  <p:clrMapOvr>
    <a:masterClrMapping/>
  </p:clrMapOvr>
</p:sld>
</file>

<file path=ppt/theme/theme1.xml><?xml version="1.0" encoding="utf-8"?>
<a:theme xmlns:a="http://schemas.openxmlformats.org/drawingml/2006/main" name="PebbleVTI">
  <a:themeElements>
    <a:clrScheme name="Blush 3">
      <a:dk1>
        <a:sysClr val="windowText" lastClr="000000"/>
      </a:dk1>
      <a:lt1>
        <a:sysClr val="window" lastClr="FFFFFF"/>
      </a:lt1>
      <a:dk2>
        <a:srgbClr val="B15E4E"/>
      </a:dk2>
      <a:lt2>
        <a:srgbClr val="FFFFFF"/>
      </a:lt2>
      <a:accent1>
        <a:srgbClr val="C5B096"/>
      </a:accent1>
      <a:accent2>
        <a:srgbClr val="ECA855"/>
      </a:accent2>
      <a:accent3>
        <a:srgbClr val="9BBFB0"/>
      </a:accent3>
      <a:accent4>
        <a:srgbClr val="A9AEA7"/>
      </a:accent4>
      <a:accent5>
        <a:srgbClr val="6A787C"/>
      </a:accent5>
      <a:accent6>
        <a:srgbClr val="3B4345"/>
      </a:accent6>
      <a:hlink>
        <a:srgbClr val="ECA855"/>
      </a:hlink>
      <a:folHlink>
        <a:srgbClr val="6A392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729839BE474B43B5E9B74CF5A2B593" ma:contentTypeVersion="10" ma:contentTypeDescription="Create a new document." ma:contentTypeScope="" ma:versionID="a0fc96f8b28f2fb868659924b267ec25">
  <xsd:schema xmlns:xsd="http://www.w3.org/2001/XMLSchema" xmlns:xs="http://www.w3.org/2001/XMLSchema" xmlns:p="http://schemas.microsoft.com/office/2006/metadata/properties" xmlns:ns2="0db9622d-fff9-4570-97db-2adfb8a25acd" xmlns:ns3="0c2f3460-e4b0-4c1a-88e8-3f8cc8ff373b" targetNamespace="http://schemas.microsoft.com/office/2006/metadata/properties" ma:root="true" ma:fieldsID="ff05e49c894df61857611b9d2e399f95" ns2:_="" ns3:_="">
    <xsd:import namespace="0db9622d-fff9-4570-97db-2adfb8a25acd"/>
    <xsd:import namespace="0c2f3460-e4b0-4c1a-88e8-3f8cc8ff373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b9622d-fff9-4570-97db-2adfb8a25a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c2f3460-e4b0-4c1a-88e8-3f8cc8ff373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7b6b569b-509a-467d-b105-d97728d3fc11"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ACF26BA-4568-4FC8-B631-1EB3B4DAD1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b9622d-fff9-4570-97db-2adfb8a25acd"/>
    <ds:schemaRef ds:uri="0c2f3460-e4b0-4c1a-88e8-3f8cc8ff37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CD86C0-7435-4EDE-B2F6-C05BD4326B32}">
  <ds:schemaRefs>
    <ds:schemaRef ds:uri="Microsoft.SharePoint.Taxonomy.ContentTypeSync"/>
  </ds:schemaRefs>
</ds:datastoreItem>
</file>

<file path=customXml/itemProps3.xml><?xml version="1.0" encoding="utf-8"?>
<ds:datastoreItem xmlns:ds="http://schemas.openxmlformats.org/officeDocument/2006/customXml" ds:itemID="{A15C7927-8F11-4656-B2E2-6FAD591EE206}">
  <ds:schemaRefs>
    <ds:schemaRef ds:uri="http://schemas.microsoft.com/sharepoint/v3/contenttype/forms"/>
  </ds:schemaRefs>
</ds:datastoreItem>
</file>

<file path=customXml/itemProps4.xml><?xml version="1.0" encoding="utf-8"?>
<ds:datastoreItem xmlns:ds="http://schemas.openxmlformats.org/officeDocument/2006/customXml" ds:itemID="{3BB81234-B9B1-4BC8-9E98-DCF16238998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774</TotalTime>
  <Words>3518</Words>
  <Application>Microsoft Office PowerPoint</Application>
  <PresentationFormat>Widescreen</PresentationFormat>
  <Paragraphs>350</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Avenir Next LT Pro</vt:lpstr>
      <vt:lpstr>Avenir Next LT Pro Light</vt:lpstr>
      <vt:lpstr>Calibri</vt:lpstr>
      <vt:lpstr>Frutiger W01</vt:lpstr>
      <vt:lpstr>Sitka Subheading</vt:lpstr>
      <vt:lpstr>PebbleVTI</vt:lpstr>
      <vt:lpstr>The Family Pack Lifestyle </vt:lpstr>
      <vt:lpstr>Sleep</vt:lpstr>
      <vt:lpstr>Understanding Sleep</vt:lpstr>
      <vt:lpstr>Sleep Routines</vt:lpstr>
      <vt:lpstr>What can you do to help?</vt:lpstr>
      <vt:lpstr>Teenagers &amp; Sleep</vt:lpstr>
      <vt:lpstr>Practical Advice</vt:lpstr>
      <vt:lpstr>A good nights sleep</vt:lpstr>
      <vt:lpstr>Handouts</vt:lpstr>
      <vt:lpstr>Challenge Time &amp; Feedback</vt:lpstr>
      <vt:lpstr>The Family Pack Lifestyle </vt:lpstr>
      <vt:lpstr>Healthy Eating</vt:lpstr>
      <vt:lpstr>Healthy Eating</vt:lpstr>
      <vt:lpstr>What is a Balanced Diet?</vt:lpstr>
      <vt:lpstr>Remember:</vt:lpstr>
      <vt:lpstr> Tips for eating well</vt:lpstr>
      <vt:lpstr>Handouts</vt:lpstr>
      <vt:lpstr>Challenge Time &amp; Feedback</vt:lpstr>
      <vt:lpstr>The Family Pack Lifestyle </vt:lpstr>
      <vt:lpstr>Routines</vt:lpstr>
      <vt:lpstr>Routines</vt:lpstr>
      <vt:lpstr>Setting Daily Routines</vt:lpstr>
      <vt:lpstr> Websites</vt:lpstr>
      <vt:lpstr>Challenge Time &amp; Feedback</vt:lpstr>
      <vt:lpstr>The Family Pack Lifestyle </vt:lpstr>
      <vt:lpstr>School Readiness</vt:lpstr>
      <vt:lpstr>School Readiness</vt:lpstr>
      <vt:lpstr>What does School readiness look like?</vt:lpstr>
      <vt:lpstr>Some of the Characteristics we may notice  when a child is ready for Secondary school is;</vt:lpstr>
      <vt:lpstr>What if my child is suffering from separation anxiety?</vt:lpstr>
      <vt:lpstr>Resources</vt:lpstr>
      <vt:lpstr>Handouts</vt:lpstr>
      <vt:lpstr>Challenge Time &amp; Feedback</vt:lpstr>
      <vt:lpstr>The Family Pack Lifestyle </vt:lpstr>
      <vt:lpstr>Sibling Rivalry</vt:lpstr>
      <vt:lpstr>Sibling Rivalry</vt:lpstr>
      <vt:lpstr>Competing Siblings?</vt:lpstr>
      <vt:lpstr>Factors that can influence sibling rivalry</vt:lpstr>
      <vt:lpstr>What can you do?</vt:lpstr>
      <vt:lpstr>Handouts</vt:lpstr>
      <vt:lpstr>Challenge Time &amp;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Family Pack Lifestyle</dc:title>
  <dc:creator>David</dc:creator>
  <cp:lastModifiedBy>David.Drew - SCH.504</cp:lastModifiedBy>
  <cp:revision>29</cp:revision>
  <dcterms:created xsi:type="dcterms:W3CDTF">2020-11-24T16:12:30Z</dcterms:created>
  <dcterms:modified xsi:type="dcterms:W3CDTF">2021-03-30T09:13:27Z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0x0101005B729839BE474B43B5E9B74CF5A2B593</vt:lpwstr>
  </property>
</Properties>
</file>